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68" r:id="rId2"/>
    <p:sldId id="269" r:id="rId3"/>
    <p:sldId id="270" r:id="rId4"/>
    <p:sldId id="263" r:id="rId5"/>
    <p:sldId id="264" r:id="rId6"/>
    <p:sldId id="274" r:id="rId7"/>
    <p:sldId id="275" r:id="rId8"/>
    <p:sldId id="276" r:id="rId9"/>
    <p:sldId id="277" r:id="rId10"/>
    <p:sldId id="272" r:id="rId11"/>
    <p:sldId id="278" r:id="rId12"/>
    <p:sldId id="267" r:id="rId13"/>
  </p:sldIdLst>
  <p:sldSz cx="9144000" cy="6858000" type="screen4x3"/>
  <p:notesSz cx="6669088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128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49D9A-8E49-4AFD-8DC3-734765E59B02}" type="datetimeFigureOut">
              <a:rPr lang="cs-CZ" smtClean="0"/>
              <a:t>18.1.2015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37AB78-73F0-4855-AFFA-1A9362101608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9674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F02FE-30AC-48A3-9243-3575DE1C888A}" type="datetimeFigureOut">
              <a:rPr lang="de-DE" smtClean="0"/>
              <a:t>18.01.2015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C6203-B3BA-4D08-B8DE-158C666364A6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4613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hyperlink" Target="http://www.inmh.ro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://www.arso.gov.si/" TargetMode="External"/><Relationship Id="rId12" Type="http://schemas.openxmlformats.org/officeDocument/2006/relationships/image" Target="../media/image8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gif"/><Relationship Id="rId11" Type="http://schemas.openxmlformats.org/officeDocument/2006/relationships/hyperlink" Target="http://www.zamg.ac.at/" TargetMode="External"/><Relationship Id="rId5" Type="http://schemas.openxmlformats.org/officeDocument/2006/relationships/hyperlink" Target="http://www.shmu.sk/" TargetMode="External"/><Relationship Id="rId10" Type="http://schemas.openxmlformats.org/officeDocument/2006/relationships/image" Target="../media/image7.gif"/><Relationship Id="rId4" Type="http://schemas.openxmlformats.org/officeDocument/2006/relationships/image" Target="../media/image4.png"/><Relationship Id="rId9" Type="http://schemas.openxmlformats.org/officeDocument/2006/relationships/hyperlink" Target="http://www.met.hu/" TargetMode="External"/><Relationship Id="rId1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hyperlink" Target="http://www.inmh.ro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://www.arso.gov.si/" TargetMode="External"/><Relationship Id="rId12" Type="http://schemas.openxmlformats.org/officeDocument/2006/relationships/image" Target="../media/image8.gi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gif"/><Relationship Id="rId11" Type="http://schemas.openxmlformats.org/officeDocument/2006/relationships/hyperlink" Target="http://www.zamg.ac.at/" TargetMode="External"/><Relationship Id="rId5" Type="http://schemas.openxmlformats.org/officeDocument/2006/relationships/hyperlink" Target="http://www.shmu.sk/" TargetMode="External"/><Relationship Id="rId10" Type="http://schemas.openxmlformats.org/officeDocument/2006/relationships/image" Target="../media/image7.gif"/><Relationship Id="rId4" Type="http://schemas.openxmlformats.org/officeDocument/2006/relationships/image" Target="../media/image4.png"/><Relationship Id="rId9" Type="http://schemas.openxmlformats.org/officeDocument/2006/relationships/hyperlink" Target="http://www.met.hu/" TargetMode="External"/><Relationship Id="rId14" Type="http://schemas.openxmlformats.org/officeDocument/2006/relationships/image" Target="../media/image9.gif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et.hu/" TargetMode="External"/><Relationship Id="rId13" Type="http://schemas.openxmlformats.org/officeDocument/2006/relationships/image" Target="../media/image9.gif"/><Relationship Id="rId3" Type="http://schemas.openxmlformats.org/officeDocument/2006/relationships/image" Target="../media/image4.png"/><Relationship Id="rId7" Type="http://schemas.openxmlformats.org/officeDocument/2006/relationships/image" Target="../media/image6.gif"/><Relationship Id="rId12" Type="http://schemas.openxmlformats.org/officeDocument/2006/relationships/hyperlink" Target="http://www.inmh.ro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arso.gov.si/" TargetMode="External"/><Relationship Id="rId11" Type="http://schemas.openxmlformats.org/officeDocument/2006/relationships/image" Target="../media/image8.gif"/><Relationship Id="rId5" Type="http://schemas.openxmlformats.org/officeDocument/2006/relationships/image" Target="../media/image5.gif"/><Relationship Id="rId10" Type="http://schemas.openxmlformats.org/officeDocument/2006/relationships/hyperlink" Target="http://www.zamg.ac.at/" TargetMode="External"/><Relationship Id="rId4" Type="http://schemas.openxmlformats.org/officeDocument/2006/relationships/hyperlink" Target="http://www.shmu.sk/" TargetMode="External"/><Relationship Id="rId9" Type="http://schemas.openxmlformats.org/officeDocument/2006/relationships/image" Target="../media/image7.gif"/><Relationship Id="rId1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hyperlink" Target="http://www.inmh.ro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://www.arso.gov.si/" TargetMode="External"/><Relationship Id="rId12" Type="http://schemas.openxmlformats.org/officeDocument/2006/relationships/image" Target="../media/image8.gi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gif"/><Relationship Id="rId11" Type="http://schemas.openxmlformats.org/officeDocument/2006/relationships/hyperlink" Target="http://www.zamg.ac.at/" TargetMode="External"/><Relationship Id="rId5" Type="http://schemas.openxmlformats.org/officeDocument/2006/relationships/hyperlink" Target="http://www.shmu.sk/" TargetMode="External"/><Relationship Id="rId10" Type="http://schemas.openxmlformats.org/officeDocument/2006/relationships/image" Target="../media/image7.gif"/><Relationship Id="rId4" Type="http://schemas.openxmlformats.org/officeDocument/2006/relationships/image" Target="../media/image4.png"/><Relationship Id="rId9" Type="http://schemas.openxmlformats.org/officeDocument/2006/relationships/hyperlink" Target="http://www.met.hu/" TargetMode="External"/><Relationship Id="rId14" Type="http://schemas.openxmlformats.org/officeDocument/2006/relationships/image" Target="../media/image9.gi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endParaRPr kumimoji="0" lang="en-US" dirty="0"/>
          </a:p>
        </p:txBody>
      </p:sp>
      <p:sp>
        <p:nvSpPr>
          <p:cNvPr id="21" name="Rechteck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hteck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hteck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hteck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eck 10"/>
          <p:cNvSpPr/>
          <p:nvPr userDrawn="1"/>
        </p:nvSpPr>
        <p:spPr>
          <a:xfrm>
            <a:off x="870586" y="620688"/>
            <a:ext cx="38016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b="1" i="1" dirty="0" smtClean="0">
                <a:solidFill>
                  <a:srgbClr val="004DE6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1400" i="1" dirty="0" smtClean="0">
                <a:solidFill>
                  <a:srgbClr val="004DE6"/>
                </a:solidFill>
                <a:latin typeface="Arial" pitchFamily="34" charset="0"/>
                <a:cs typeface="Arial" pitchFamily="34" charset="0"/>
              </a:rPr>
              <a:t>egional </a:t>
            </a:r>
            <a:r>
              <a:rPr lang="en-US" sz="1400" b="1" i="1" dirty="0" smtClean="0">
                <a:solidFill>
                  <a:srgbClr val="004DE6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1400" i="1" dirty="0" smtClean="0">
                <a:solidFill>
                  <a:srgbClr val="004DE6"/>
                </a:solidFill>
                <a:latin typeface="Arial" pitchFamily="34" charset="0"/>
                <a:cs typeface="Arial" pitchFamily="34" charset="0"/>
              </a:rPr>
              <a:t>ooperation for </a:t>
            </a:r>
          </a:p>
          <a:p>
            <a:pPr algn="r"/>
            <a:r>
              <a:rPr lang="en-US" sz="1400" b="1" i="1" dirty="0" smtClean="0">
                <a:solidFill>
                  <a:srgbClr val="004DE6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en-US" sz="1400" i="1" dirty="0" smtClean="0">
                <a:solidFill>
                  <a:srgbClr val="004DE6"/>
                </a:solidFill>
                <a:latin typeface="Arial" pitchFamily="34" charset="0"/>
                <a:cs typeface="Arial" pitchFamily="34" charset="0"/>
              </a:rPr>
              <a:t>imited </a:t>
            </a:r>
            <a:r>
              <a:rPr lang="en-US" sz="1400" b="1" i="1" dirty="0" smtClean="0">
                <a:solidFill>
                  <a:srgbClr val="004DE6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1400" i="1" dirty="0" smtClean="0">
                <a:solidFill>
                  <a:srgbClr val="004DE6"/>
                </a:solidFill>
                <a:latin typeface="Arial" pitchFamily="34" charset="0"/>
                <a:cs typeface="Arial" pitchFamily="34" charset="0"/>
              </a:rPr>
              <a:t>rea Modeling in </a:t>
            </a:r>
            <a:r>
              <a:rPr lang="en-US" sz="1400" b="1" i="1" dirty="0" smtClean="0">
                <a:solidFill>
                  <a:srgbClr val="004DE6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1400" i="1" dirty="0" smtClean="0">
                <a:solidFill>
                  <a:srgbClr val="004DE6"/>
                </a:solidFill>
                <a:latin typeface="Arial" pitchFamily="34" charset="0"/>
                <a:cs typeface="Arial" pitchFamily="34" charset="0"/>
              </a:rPr>
              <a:t>entral </a:t>
            </a:r>
            <a:r>
              <a:rPr lang="en-US" sz="1400" b="1" i="1" dirty="0" smtClean="0">
                <a:solidFill>
                  <a:srgbClr val="004DE6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1400" i="1" dirty="0" smtClean="0">
                <a:solidFill>
                  <a:srgbClr val="004DE6"/>
                </a:solidFill>
                <a:latin typeface="Arial" pitchFamily="34" charset="0"/>
                <a:cs typeface="Arial" pitchFamily="34" charset="0"/>
              </a:rPr>
              <a:t>urope</a:t>
            </a:r>
            <a:endParaRPr lang="en-US" sz="1400" i="1" dirty="0">
              <a:solidFill>
                <a:srgbClr val="004DE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897" y="475722"/>
            <a:ext cx="2775764" cy="996350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856" y="5977061"/>
            <a:ext cx="43815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278" y="5974556"/>
            <a:ext cx="51435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5" descr="http://www.rclace.eu/Image/partners/shmu.gif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443" y="5979566"/>
            <a:ext cx="609600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 descr="http://www.rclace.eu/Image/partners/ano.gif">
            <a:hlinkClick r:id="rId7"/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979566"/>
            <a:ext cx="676275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http://www.rclace.eu/Image/partners/omsz.gif">
            <a:hlinkClick r:id="rId9"/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262" y="5946228"/>
            <a:ext cx="352425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http://www.rclace.eu/Image/partners/zamg.gif">
            <a:hlinkClick r:id="rId11"/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6012904"/>
            <a:ext cx="828675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http://www.rclace.eu/Image/partners/anm_romania.gif">
            <a:hlinkClick r:id="rId13"/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998324"/>
            <a:ext cx="1019175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de-DE" dirty="0" smtClean="0"/>
              <a:t>Textmasterformat bearbeiten</a:t>
            </a:r>
          </a:p>
          <a:p>
            <a:pPr lvl="1" eaLnBrk="1" latinLnBrk="0" hangingPunct="1"/>
            <a:r>
              <a:rPr lang="de-DE" dirty="0" smtClean="0"/>
              <a:t>Zweite Ebene</a:t>
            </a:r>
          </a:p>
          <a:p>
            <a:pPr lvl="2" eaLnBrk="1" latinLnBrk="0" hangingPunct="1"/>
            <a:r>
              <a:rPr lang="de-DE" dirty="0" smtClean="0"/>
              <a:t>Dritte Ebene</a:t>
            </a:r>
          </a:p>
          <a:p>
            <a:pPr lvl="3" eaLnBrk="1" latinLnBrk="0" hangingPunct="1"/>
            <a:r>
              <a:rPr lang="de-DE" dirty="0" smtClean="0"/>
              <a:t>Vierte Ebene</a:t>
            </a:r>
          </a:p>
          <a:p>
            <a:pPr lvl="4" eaLnBrk="1" latinLnBrk="0" hangingPunct="1"/>
            <a:r>
              <a:rPr lang="de-DE" dirty="0" smtClean="0"/>
              <a:t>Fünfte Ebene</a:t>
            </a:r>
            <a:endParaRPr kumimoji="0" lang="en-US" dirty="0"/>
          </a:p>
        </p:txBody>
      </p:sp>
      <p:pic>
        <p:nvPicPr>
          <p:cNvPr id="7" name="Inhaltsplatzhalter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916" y="151542"/>
            <a:ext cx="1512167" cy="542786"/>
          </a:xfrm>
          <a:prstGeom prst="rect">
            <a:avLst/>
          </a:prstGeom>
        </p:spPr>
      </p:pic>
      <p:sp>
        <p:nvSpPr>
          <p:cNvPr id="9" name="Textfeld 8"/>
          <p:cNvSpPr txBox="1"/>
          <p:nvPr userDrawn="1"/>
        </p:nvSpPr>
        <p:spPr>
          <a:xfrm>
            <a:off x="4618039" y="304351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i="1" dirty="0" smtClean="0">
                <a:solidFill>
                  <a:srgbClr val="004DE6"/>
                </a:solidFill>
              </a:rPr>
              <a:t>R</a:t>
            </a:r>
            <a:r>
              <a:rPr lang="en-US" sz="1000" i="1" dirty="0" smtClean="0">
                <a:solidFill>
                  <a:srgbClr val="004DE6"/>
                </a:solidFill>
              </a:rPr>
              <a:t>egional </a:t>
            </a:r>
            <a:r>
              <a:rPr lang="en-US" sz="1000" b="1" i="1" dirty="0">
                <a:solidFill>
                  <a:srgbClr val="004DE6"/>
                </a:solidFill>
              </a:rPr>
              <a:t>C</a:t>
            </a:r>
            <a:r>
              <a:rPr lang="en-US" sz="1000" i="1" dirty="0">
                <a:solidFill>
                  <a:srgbClr val="004DE6"/>
                </a:solidFill>
              </a:rPr>
              <a:t>ooperation for </a:t>
            </a:r>
            <a:endParaRPr lang="de-DE" sz="1000" i="1" dirty="0">
              <a:solidFill>
                <a:srgbClr val="004DE6"/>
              </a:solidFill>
            </a:endParaRPr>
          </a:p>
          <a:p>
            <a:pPr algn="r"/>
            <a:r>
              <a:rPr lang="en-US" sz="1000" b="1" i="1" dirty="0">
                <a:solidFill>
                  <a:srgbClr val="004DE6"/>
                </a:solidFill>
              </a:rPr>
              <a:t>L</a:t>
            </a:r>
            <a:r>
              <a:rPr lang="en-US" sz="1000" i="1" dirty="0">
                <a:solidFill>
                  <a:srgbClr val="004DE6"/>
                </a:solidFill>
              </a:rPr>
              <a:t>imited </a:t>
            </a:r>
            <a:r>
              <a:rPr lang="en-US" sz="1000" b="1" i="1" dirty="0">
                <a:solidFill>
                  <a:srgbClr val="004DE6"/>
                </a:solidFill>
              </a:rPr>
              <a:t>A</a:t>
            </a:r>
            <a:r>
              <a:rPr lang="en-US" sz="1000" i="1" dirty="0">
                <a:solidFill>
                  <a:srgbClr val="004DE6"/>
                </a:solidFill>
              </a:rPr>
              <a:t>rea Modeling in </a:t>
            </a:r>
            <a:r>
              <a:rPr lang="en-US" sz="1000" b="1" i="1" dirty="0">
                <a:solidFill>
                  <a:srgbClr val="004DE6"/>
                </a:solidFill>
              </a:rPr>
              <a:t>C</a:t>
            </a:r>
            <a:r>
              <a:rPr lang="en-US" sz="1000" i="1" dirty="0">
                <a:solidFill>
                  <a:srgbClr val="004DE6"/>
                </a:solidFill>
              </a:rPr>
              <a:t>entral </a:t>
            </a:r>
            <a:r>
              <a:rPr lang="en-US" sz="1000" b="1" i="1" dirty="0">
                <a:solidFill>
                  <a:srgbClr val="004DE6"/>
                </a:solidFill>
              </a:rPr>
              <a:t>E</a:t>
            </a:r>
            <a:r>
              <a:rPr lang="en-US" sz="1000" i="1" dirty="0">
                <a:solidFill>
                  <a:srgbClr val="004DE6"/>
                </a:solidFill>
              </a:rPr>
              <a:t>urope</a:t>
            </a:r>
            <a:endParaRPr lang="de-DE" sz="1000" i="1" dirty="0">
              <a:solidFill>
                <a:srgbClr val="004DE6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105" y="6454013"/>
            <a:ext cx="267788" cy="2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448800"/>
            <a:ext cx="314359" cy="2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5" descr="http://www.rclace.eu/Image/partners/shmu.gif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6448799"/>
            <a:ext cx="372575" cy="22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http://www.rclace.eu/Image/partners/ano.gif">
            <a:hlinkClick r:id="rId7"/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6448799"/>
            <a:ext cx="413325" cy="22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7" descr="http://www.rclace.eu/Image/partners/omsz.gif">
            <a:hlinkClick r:id="rId9"/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6448799"/>
            <a:ext cx="215395" cy="22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http://www.rclace.eu/Image/partners/zamg.gif">
            <a:hlinkClick r:id="rId11"/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14" y="6489550"/>
            <a:ext cx="506468" cy="18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9" descr="http://www.rclace.eu/Image/partners/anm_romania.gif">
            <a:hlinkClick r:id="rId13"/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000" y="6473488"/>
            <a:ext cx="622897" cy="22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 userDrawn="1"/>
        </p:nvSpPr>
        <p:spPr>
          <a:xfrm>
            <a:off x="611560" y="633119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16F961B-32CC-4DF7-9FA9-F232D92A9A87}" type="slidenum">
              <a:rPr lang="de-DE" smtClean="0"/>
              <a:t>‹N°›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105" y="6454013"/>
            <a:ext cx="267788" cy="2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448800"/>
            <a:ext cx="314359" cy="2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5" descr="http://www.rclace.eu/Image/partners/shmu.gif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6448799"/>
            <a:ext cx="372575" cy="22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http://www.rclace.eu/Image/partners/ano.gif">
            <a:hlinkClick r:id="rId6"/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6448799"/>
            <a:ext cx="413325" cy="22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7" descr="http://www.rclace.eu/Image/partners/omsz.gif">
            <a:hlinkClick r:id="rId8"/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6448799"/>
            <a:ext cx="215395" cy="22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http://www.rclace.eu/Image/partners/zamg.gif">
            <a:hlinkClick r:id="rId10"/>
          </p:cNvPr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14" y="6489550"/>
            <a:ext cx="506468" cy="18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9" descr="http://www.rclace.eu/Image/partners/anm_romania.gif">
            <a:hlinkClick r:id="rId12"/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000" y="6473488"/>
            <a:ext cx="622897" cy="22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feld 16"/>
          <p:cNvSpPr txBox="1"/>
          <p:nvPr userDrawn="1"/>
        </p:nvSpPr>
        <p:spPr>
          <a:xfrm>
            <a:off x="611560" y="633119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16F961B-32CC-4DF7-9FA9-F232D92A9A87}" type="slidenum">
              <a:rPr lang="de-DE" smtClean="0"/>
              <a:t>‹N°›</a:t>
            </a:fld>
            <a:endParaRPr lang="de-DE" dirty="0"/>
          </a:p>
        </p:txBody>
      </p:sp>
      <p:pic>
        <p:nvPicPr>
          <p:cNvPr id="18" name="Inhaltsplatzhalter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916" y="151542"/>
            <a:ext cx="1512167" cy="542786"/>
          </a:xfrm>
          <a:prstGeom prst="rect">
            <a:avLst/>
          </a:prstGeom>
        </p:spPr>
      </p:pic>
      <p:sp>
        <p:nvSpPr>
          <p:cNvPr id="19" name="Textfeld 18"/>
          <p:cNvSpPr txBox="1"/>
          <p:nvPr userDrawn="1"/>
        </p:nvSpPr>
        <p:spPr>
          <a:xfrm>
            <a:off x="4618039" y="304351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i="1" dirty="0" smtClean="0">
                <a:solidFill>
                  <a:srgbClr val="004DE6"/>
                </a:solidFill>
              </a:rPr>
              <a:t>R</a:t>
            </a:r>
            <a:r>
              <a:rPr lang="en-US" sz="1000" i="1" dirty="0" smtClean="0">
                <a:solidFill>
                  <a:srgbClr val="004DE6"/>
                </a:solidFill>
              </a:rPr>
              <a:t>egional </a:t>
            </a:r>
            <a:r>
              <a:rPr lang="en-US" sz="1000" b="1" i="1" dirty="0">
                <a:solidFill>
                  <a:srgbClr val="004DE6"/>
                </a:solidFill>
              </a:rPr>
              <a:t>C</a:t>
            </a:r>
            <a:r>
              <a:rPr lang="en-US" sz="1000" i="1" dirty="0">
                <a:solidFill>
                  <a:srgbClr val="004DE6"/>
                </a:solidFill>
              </a:rPr>
              <a:t>ooperation for </a:t>
            </a:r>
            <a:endParaRPr lang="de-DE" sz="1000" i="1" dirty="0">
              <a:solidFill>
                <a:srgbClr val="004DE6"/>
              </a:solidFill>
            </a:endParaRPr>
          </a:p>
          <a:p>
            <a:pPr algn="r"/>
            <a:r>
              <a:rPr lang="en-US" sz="1000" b="1" i="1" dirty="0">
                <a:solidFill>
                  <a:srgbClr val="004DE6"/>
                </a:solidFill>
              </a:rPr>
              <a:t>L</a:t>
            </a:r>
            <a:r>
              <a:rPr lang="en-US" sz="1000" i="1" dirty="0">
                <a:solidFill>
                  <a:srgbClr val="004DE6"/>
                </a:solidFill>
              </a:rPr>
              <a:t>imited </a:t>
            </a:r>
            <a:r>
              <a:rPr lang="en-US" sz="1000" b="1" i="1" dirty="0">
                <a:solidFill>
                  <a:srgbClr val="004DE6"/>
                </a:solidFill>
              </a:rPr>
              <a:t>A</a:t>
            </a:r>
            <a:r>
              <a:rPr lang="en-US" sz="1000" i="1" dirty="0">
                <a:solidFill>
                  <a:srgbClr val="004DE6"/>
                </a:solidFill>
              </a:rPr>
              <a:t>rea Modeling in </a:t>
            </a:r>
            <a:r>
              <a:rPr lang="en-US" sz="1000" b="1" i="1" dirty="0">
                <a:solidFill>
                  <a:srgbClr val="004DE6"/>
                </a:solidFill>
              </a:rPr>
              <a:t>C</a:t>
            </a:r>
            <a:r>
              <a:rPr lang="en-US" sz="1000" i="1" dirty="0">
                <a:solidFill>
                  <a:srgbClr val="004DE6"/>
                </a:solidFill>
              </a:rPr>
              <a:t>entral </a:t>
            </a:r>
            <a:r>
              <a:rPr lang="en-US" sz="1000" b="1" i="1" dirty="0">
                <a:solidFill>
                  <a:srgbClr val="004DE6"/>
                </a:solidFill>
              </a:rPr>
              <a:t>E</a:t>
            </a:r>
            <a:r>
              <a:rPr lang="en-US" sz="1000" i="1" dirty="0">
                <a:solidFill>
                  <a:srgbClr val="004DE6"/>
                </a:solidFill>
              </a:rPr>
              <a:t>urope</a:t>
            </a:r>
            <a:endParaRPr lang="de-DE" sz="1000" i="1" dirty="0">
              <a:solidFill>
                <a:srgbClr val="004DE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6" name="Gleichschenkliges Dreieck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7" name="Inhaltsplatzhalter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916" y="151542"/>
            <a:ext cx="1512167" cy="542786"/>
          </a:xfrm>
          <a:prstGeom prst="rect">
            <a:avLst/>
          </a:prstGeom>
        </p:spPr>
      </p:pic>
      <p:sp>
        <p:nvSpPr>
          <p:cNvPr id="8" name="Textfeld 7"/>
          <p:cNvSpPr txBox="1"/>
          <p:nvPr userDrawn="1"/>
        </p:nvSpPr>
        <p:spPr>
          <a:xfrm>
            <a:off x="4618039" y="304351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i="1" dirty="0" smtClean="0">
                <a:solidFill>
                  <a:srgbClr val="004DE6"/>
                </a:solidFill>
              </a:rPr>
              <a:t>R</a:t>
            </a:r>
            <a:r>
              <a:rPr lang="en-US" sz="1000" i="1" dirty="0" smtClean="0">
                <a:solidFill>
                  <a:srgbClr val="004DE6"/>
                </a:solidFill>
              </a:rPr>
              <a:t>egional </a:t>
            </a:r>
            <a:r>
              <a:rPr lang="en-US" sz="1000" b="1" i="1" dirty="0">
                <a:solidFill>
                  <a:srgbClr val="004DE6"/>
                </a:solidFill>
              </a:rPr>
              <a:t>C</a:t>
            </a:r>
            <a:r>
              <a:rPr lang="en-US" sz="1000" i="1" dirty="0">
                <a:solidFill>
                  <a:srgbClr val="004DE6"/>
                </a:solidFill>
              </a:rPr>
              <a:t>ooperation for </a:t>
            </a:r>
            <a:endParaRPr lang="de-DE" sz="1000" i="1" dirty="0">
              <a:solidFill>
                <a:srgbClr val="004DE6"/>
              </a:solidFill>
            </a:endParaRPr>
          </a:p>
          <a:p>
            <a:pPr algn="r"/>
            <a:r>
              <a:rPr lang="en-US" sz="1000" b="1" i="1" dirty="0">
                <a:solidFill>
                  <a:srgbClr val="004DE6"/>
                </a:solidFill>
              </a:rPr>
              <a:t>L</a:t>
            </a:r>
            <a:r>
              <a:rPr lang="en-US" sz="1000" i="1" dirty="0">
                <a:solidFill>
                  <a:srgbClr val="004DE6"/>
                </a:solidFill>
              </a:rPr>
              <a:t>imited </a:t>
            </a:r>
            <a:r>
              <a:rPr lang="en-US" sz="1000" b="1" i="1" dirty="0">
                <a:solidFill>
                  <a:srgbClr val="004DE6"/>
                </a:solidFill>
              </a:rPr>
              <a:t>A</a:t>
            </a:r>
            <a:r>
              <a:rPr lang="en-US" sz="1000" i="1" dirty="0">
                <a:solidFill>
                  <a:srgbClr val="004DE6"/>
                </a:solidFill>
              </a:rPr>
              <a:t>rea Modeling in </a:t>
            </a:r>
            <a:r>
              <a:rPr lang="en-US" sz="1000" b="1" i="1" dirty="0">
                <a:solidFill>
                  <a:srgbClr val="004DE6"/>
                </a:solidFill>
              </a:rPr>
              <a:t>C</a:t>
            </a:r>
            <a:r>
              <a:rPr lang="en-US" sz="1000" i="1" dirty="0">
                <a:solidFill>
                  <a:srgbClr val="004DE6"/>
                </a:solidFill>
              </a:rPr>
              <a:t>entral </a:t>
            </a:r>
            <a:r>
              <a:rPr lang="en-US" sz="1000" b="1" i="1" dirty="0">
                <a:solidFill>
                  <a:srgbClr val="004DE6"/>
                </a:solidFill>
              </a:rPr>
              <a:t>E</a:t>
            </a:r>
            <a:r>
              <a:rPr lang="en-US" sz="1000" i="1" dirty="0">
                <a:solidFill>
                  <a:srgbClr val="004DE6"/>
                </a:solidFill>
              </a:rPr>
              <a:t>urope</a:t>
            </a:r>
            <a:endParaRPr lang="de-DE" sz="1000" i="1" dirty="0">
              <a:solidFill>
                <a:srgbClr val="004DE6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105" y="6454013"/>
            <a:ext cx="267788" cy="2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448800"/>
            <a:ext cx="314359" cy="2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5" descr="http://www.rclace.eu/Image/partners/shmu.gif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6448799"/>
            <a:ext cx="372575" cy="22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http://www.rclace.eu/Image/partners/ano.gif">
            <a:hlinkClick r:id="rId7"/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6448799"/>
            <a:ext cx="413325" cy="22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7" descr="http://www.rclace.eu/Image/partners/omsz.gif">
            <a:hlinkClick r:id="rId9"/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6448799"/>
            <a:ext cx="215395" cy="22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8" descr="http://www.rclace.eu/Image/partners/zamg.gif">
            <a:hlinkClick r:id="rId11"/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14" y="6489550"/>
            <a:ext cx="506468" cy="18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9" descr="http://www.rclace.eu/Image/partners/anm_romania.gif">
            <a:hlinkClick r:id="rId13"/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000" y="6473488"/>
            <a:ext cx="622897" cy="22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feld 15"/>
          <p:cNvSpPr txBox="1"/>
          <p:nvPr userDrawn="1"/>
        </p:nvSpPr>
        <p:spPr>
          <a:xfrm>
            <a:off x="611560" y="633119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16F961B-32CC-4DF7-9FA9-F232D92A9A87}" type="slidenum">
              <a:rPr lang="de-DE" smtClean="0"/>
              <a:t>‹N°›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4FFA3F8-E9DF-4882-B880-601BFE4014AD}" type="datetimeFigureOut">
              <a:rPr lang="de-DE" smtClean="0"/>
              <a:t>18.01.2015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D7442B5-87E3-4B94-8DF1-E0197FEBA18C}" type="slidenum">
              <a:rPr lang="de-DE" smtClean="0"/>
              <a:t>‹N°›</a:t>
            </a:fld>
            <a:endParaRPr lang="de-DE"/>
          </a:p>
        </p:txBody>
      </p:sp>
      <p:sp>
        <p:nvSpPr>
          <p:cNvPr id="28" name="Gerade Verbindung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Gerade Verbindung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Gleichschenkliges Dreieck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59632" y="3789040"/>
            <a:ext cx="6858000" cy="1584176"/>
          </a:xfrm>
        </p:spPr>
        <p:txBody>
          <a:bodyPr>
            <a:normAutofit fontScale="90000"/>
          </a:bodyPr>
          <a:lstStyle/>
          <a:p>
            <a:pPr algn="l"/>
            <a:r>
              <a:rPr lang="fr-FR" sz="2400" dirty="0" smtClean="0"/>
              <a:t>Développement de schémas de </a:t>
            </a:r>
            <a:r>
              <a:rPr lang="fr-FR" sz="2400" dirty="0" err="1" smtClean="0"/>
              <a:t>paramétrisation</a:t>
            </a:r>
            <a:r>
              <a:rPr lang="fr-FR" sz="2400" dirty="0" smtClean="0"/>
              <a:t> – une stratégie ciblée pour introduire les nouveautés dans les modèles PNT opérationnels</a:t>
            </a:r>
            <a:br>
              <a:rPr lang="fr-FR" sz="2400" dirty="0" smtClean="0"/>
            </a:br>
            <a:endParaRPr lang="fr-FR" sz="2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19200" y="5085184"/>
            <a:ext cx="6858000" cy="608806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Radmila </a:t>
            </a:r>
            <a:r>
              <a:rPr lang="en-US" dirty="0" err="1" smtClean="0"/>
              <a:t>Brozkova</a:t>
            </a:r>
            <a:endParaRPr lang="cs-CZ" dirty="0" smtClean="0"/>
          </a:p>
          <a:p>
            <a:r>
              <a:rPr lang="en-US" dirty="0" smtClean="0"/>
              <a:t>AMA 19-23 </a:t>
            </a:r>
            <a:r>
              <a:rPr lang="en-US" dirty="0" err="1" smtClean="0"/>
              <a:t>Janvier</a:t>
            </a:r>
            <a:r>
              <a:rPr lang="en-US" dirty="0" smtClean="0"/>
              <a:t> 2015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172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Choix stratégiques PN: </a:t>
            </a:r>
            <a:br>
              <a:rPr lang="fr-FR" dirty="0" smtClean="0"/>
            </a:br>
            <a:r>
              <a:rPr lang="fr-FR" dirty="0" smtClean="0"/>
              <a:t>anticipation et compatibilité ascendante </a:t>
            </a:r>
            <a:endParaRPr lang="fr-FR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251520" y="1196752"/>
            <a:ext cx="8640960" cy="5184576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La résolution fine nous demande de résoudre les dilemmes:</a:t>
            </a:r>
          </a:p>
          <a:p>
            <a:pPr lvl="1"/>
            <a:r>
              <a:rPr lang="fr-FR" dirty="0" smtClean="0"/>
              <a:t>Coût du calcul de rayonnement;</a:t>
            </a:r>
          </a:p>
          <a:p>
            <a:pPr lvl="1"/>
            <a:r>
              <a:rPr lang="fr-FR" dirty="0" smtClean="0"/>
              <a:t>Complexité de la turbulence et ce qu’il faut </a:t>
            </a:r>
            <a:r>
              <a:rPr lang="fr-FR" dirty="0" err="1" smtClean="0"/>
              <a:t>paramétriser</a:t>
            </a:r>
            <a:r>
              <a:rPr lang="fr-FR" dirty="0" smtClean="0"/>
              <a:t>;</a:t>
            </a:r>
          </a:p>
          <a:p>
            <a:pPr lvl="1"/>
            <a:r>
              <a:rPr lang="fr-FR" dirty="0" smtClean="0"/>
              <a:t>Evolution des schémas de nuages et de la microphysique précipitante;</a:t>
            </a:r>
          </a:p>
          <a:p>
            <a:pPr lvl="1"/>
            <a:r>
              <a:rPr lang="fr-FR" dirty="0" smtClean="0"/>
              <a:t>Garder la </a:t>
            </a:r>
            <a:r>
              <a:rPr lang="fr-FR" dirty="0" err="1" smtClean="0"/>
              <a:t>paramétrisation</a:t>
            </a:r>
            <a:r>
              <a:rPr lang="fr-FR" dirty="0" smtClean="0"/>
              <a:t> de la convection précipitante non-résolue.</a:t>
            </a:r>
          </a:p>
          <a:p>
            <a:r>
              <a:rPr lang="fr-FR" dirty="0" smtClean="0"/>
              <a:t>ALARO: concept de développement</a:t>
            </a:r>
          </a:p>
          <a:p>
            <a:pPr lvl="1"/>
            <a:r>
              <a:rPr lang="fr-FR" dirty="0" smtClean="0"/>
              <a:t>Système d’équations de la physique humide (barycentrique et conservatif);</a:t>
            </a:r>
          </a:p>
          <a:p>
            <a:pPr lvl="1"/>
            <a:r>
              <a:rPr lang="fr-FR" dirty="0" smtClean="0"/>
              <a:t>Passer en mode pronostique: le but c’est l’unification et la consistance;</a:t>
            </a:r>
          </a:p>
          <a:p>
            <a:pPr lvl="1"/>
            <a:r>
              <a:rPr lang="fr-FR" dirty="0" smtClean="0"/>
              <a:t>Garder un niveau juste de la modularité et assurer l’interface consistante avec le noyau dynamique du modèle;</a:t>
            </a:r>
          </a:p>
          <a:p>
            <a:pPr lvl="1"/>
            <a:r>
              <a:rPr lang="fr-FR" dirty="0" smtClean="0"/>
              <a:t>Maitriser le problème de la « zone grise » ou de la convection profonde partiellement résolue; </a:t>
            </a:r>
          </a:p>
          <a:p>
            <a:pPr lvl="1"/>
            <a:r>
              <a:rPr lang="fr-FR" dirty="0" smtClean="0"/>
              <a:t>Garder la capacité de la physique de travailler proprement en multi-échelle,  en résolution plus ou moins fines (deux côtés de la zone grise).</a:t>
            </a:r>
          </a:p>
          <a:p>
            <a:pPr marL="27432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13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ALARO Concept – nouveaux schémas</a:t>
            </a:r>
            <a:endParaRPr lang="fr-FR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435280" cy="51845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fr-FR" dirty="0" smtClean="0"/>
              <a:t>Convection profonde 3MT (Multi-</a:t>
            </a:r>
            <a:r>
              <a:rPr lang="fr-FR" dirty="0" err="1" smtClean="0"/>
              <a:t>scale</a:t>
            </a:r>
            <a:r>
              <a:rPr lang="fr-FR" dirty="0" smtClean="0"/>
              <a:t>, </a:t>
            </a:r>
            <a:r>
              <a:rPr lang="fr-FR" dirty="0" err="1" smtClean="0"/>
              <a:t>Modular</a:t>
            </a:r>
            <a:r>
              <a:rPr lang="fr-FR" dirty="0" smtClean="0"/>
              <a:t>, </a:t>
            </a:r>
            <a:r>
              <a:rPr lang="fr-FR" dirty="0" err="1" smtClean="0"/>
              <a:t>Microphysics</a:t>
            </a:r>
            <a:r>
              <a:rPr lang="fr-FR" dirty="0" smtClean="0"/>
              <a:t> and Transport) – maitrise de la zone grise;</a:t>
            </a:r>
          </a:p>
          <a:p>
            <a:r>
              <a:rPr lang="fr-FR" dirty="0" smtClean="0">
                <a:solidFill>
                  <a:srgbClr val="00B0F0"/>
                </a:solidFill>
              </a:rPr>
              <a:t>Rayonnement</a:t>
            </a:r>
            <a:r>
              <a:rPr lang="fr-FR" dirty="0" smtClean="0"/>
              <a:t> adapté aux échelles fines; </a:t>
            </a:r>
          </a:p>
          <a:p>
            <a:r>
              <a:rPr lang="fr-FR" dirty="0" smtClean="0">
                <a:solidFill>
                  <a:srgbClr val="00B0F0"/>
                </a:solidFill>
              </a:rPr>
              <a:t>Turbulence</a:t>
            </a:r>
            <a:r>
              <a:rPr lang="fr-FR" dirty="0" smtClean="0"/>
              <a:t> et convection peu profonde TOUCANS (</a:t>
            </a:r>
            <a:r>
              <a:rPr lang="fr-FR" dirty="0" err="1" smtClean="0"/>
              <a:t>Third</a:t>
            </a:r>
            <a:r>
              <a:rPr lang="fr-FR" dirty="0" smtClean="0"/>
              <a:t> </a:t>
            </a:r>
            <a:r>
              <a:rPr lang="fr-FR" dirty="0" err="1" smtClean="0"/>
              <a:t>Order</a:t>
            </a:r>
            <a:r>
              <a:rPr lang="fr-FR" dirty="0" smtClean="0"/>
              <a:t> moments </a:t>
            </a:r>
            <a:r>
              <a:rPr lang="fr-FR" dirty="0" err="1" smtClean="0"/>
              <a:t>Unified</a:t>
            </a:r>
            <a:r>
              <a:rPr lang="fr-FR" dirty="0" smtClean="0"/>
              <a:t> Condensation </a:t>
            </a:r>
            <a:r>
              <a:rPr lang="fr-FR" dirty="0" err="1" smtClean="0"/>
              <a:t>Accounting</a:t>
            </a:r>
            <a:r>
              <a:rPr lang="fr-FR" dirty="0" smtClean="0"/>
              <a:t> and N-</a:t>
            </a:r>
            <a:r>
              <a:rPr lang="fr-FR" dirty="0" err="1" smtClean="0"/>
              <a:t>dependent</a:t>
            </a:r>
            <a:r>
              <a:rPr lang="fr-FR" dirty="0" smtClean="0"/>
              <a:t> </a:t>
            </a:r>
            <a:r>
              <a:rPr lang="fr-FR" dirty="0" err="1" smtClean="0"/>
              <a:t>Solver</a:t>
            </a:r>
            <a:r>
              <a:rPr lang="fr-FR" dirty="0" smtClean="0"/>
              <a:t>);</a:t>
            </a:r>
          </a:p>
          <a:p>
            <a:r>
              <a:rPr lang="fr-FR" dirty="0" smtClean="0">
                <a:solidFill>
                  <a:srgbClr val="00B0F0"/>
                </a:solidFill>
              </a:rPr>
              <a:t>Microphysique:</a:t>
            </a:r>
            <a:r>
              <a:rPr lang="fr-FR" dirty="0" smtClean="0"/>
              <a:t>  amélioration de la distribution de la taille des goutes d’eau et de la géométrie des nuages et précipitation. </a:t>
            </a:r>
          </a:p>
          <a:p>
            <a:r>
              <a:rPr lang="fr-FR" dirty="0" smtClean="0"/>
              <a:t>Les éléments de </a:t>
            </a:r>
            <a:r>
              <a:rPr lang="fr-FR" dirty="0" err="1" smtClean="0"/>
              <a:t>paramétrisation</a:t>
            </a:r>
            <a:r>
              <a:rPr lang="fr-FR" dirty="0" smtClean="0"/>
              <a:t> en </a:t>
            </a:r>
            <a:r>
              <a:rPr lang="fr-FR" dirty="0" smtClean="0">
                <a:solidFill>
                  <a:schemeClr val="accent2"/>
                </a:solidFill>
              </a:rPr>
              <a:t>bleu</a:t>
            </a:r>
            <a:r>
              <a:rPr lang="fr-FR" dirty="0" smtClean="0"/>
              <a:t> font partie de la chaine en double « physique » d’ALADIN à Prague.</a:t>
            </a:r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065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ACRANEB2:</a:t>
            </a:r>
            <a:br>
              <a:rPr lang="fr-FR" dirty="0" smtClean="0"/>
            </a:br>
            <a:r>
              <a:rPr lang="fr-FR" dirty="0" smtClean="0"/>
              <a:t>nouveau schéma de rayonnement </a:t>
            </a:r>
            <a:endParaRPr lang="fr-FR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107504" y="1196752"/>
            <a:ext cx="9036496" cy="5544616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En  bande thermale, le schéma est basé sur la méthode « Net Exchange Rate (NER) ». C’est une alternative pour gagner de la précision</a:t>
            </a:r>
            <a:r>
              <a:rPr lang="fr-FR" dirty="0"/>
              <a:t> </a:t>
            </a:r>
            <a:r>
              <a:rPr lang="fr-FR" dirty="0" smtClean="0"/>
              <a:t>sur le calcul des transmissions gazeuses au lieu d’aller vers une granularité fine de la discrétisation spectrale;</a:t>
            </a:r>
          </a:p>
          <a:p>
            <a:r>
              <a:rPr lang="fr-FR" dirty="0" smtClean="0"/>
              <a:t>L’</a:t>
            </a:r>
            <a:r>
              <a:rPr lang="fr-FR" dirty="0"/>
              <a:t>é</a:t>
            </a:r>
            <a:r>
              <a:rPr lang="fr-FR" dirty="0" smtClean="0"/>
              <a:t>conomie du calcul est obtenue en acceptant le niveau de précision adapté pour chaque type de terme du schéma NER: </a:t>
            </a:r>
          </a:p>
          <a:p>
            <a:pPr lvl="1"/>
            <a:r>
              <a:rPr lang="fr-FR" dirty="0" smtClean="0"/>
              <a:t>Les termes les plus importants sont calculés exactement (refroidissement vers l’espace, échange avec la surface) ou presque exactement (échanges entre les couches voisines);</a:t>
            </a:r>
          </a:p>
          <a:p>
            <a:pPr lvl="1"/>
            <a:r>
              <a:rPr lang="fr-FR" dirty="0" smtClean="0"/>
              <a:t>Les échanges entre les couches non-voisines sont diagnostiqués avec l’aide du calcul intermittent  (les relations exactes sont calculées toutes les 3 heures).</a:t>
            </a:r>
          </a:p>
          <a:p>
            <a:r>
              <a:rPr lang="fr-FR" dirty="0" smtClean="0"/>
              <a:t>Le NER permet faire le calcul des effets optiques des nuages séparément:</a:t>
            </a:r>
          </a:p>
          <a:p>
            <a:pPr lvl="1"/>
            <a:r>
              <a:rPr lang="fr-FR" dirty="0" smtClean="0"/>
              <a:t>Le deuxième niveau d’intermittence pour le calcul de transmissions (toutes les heures) est mis en place alors qu’on </a:t>
            </a:r>
            <a:r>
              <a:rPr lang="fr-FR" b="1" i="1" dirty="0" smtClean="0"/>
              <a:t>garde l’interaction « nuages-rayonnement » à chaque pas de temps</a:t>
            </a:r>
            <a:r>
              <a:rPr lang="fr-FR" dirty="0" smtClean="0"/>
              <a:t>. C’est important à l’échelle fine. </a:t>
            </a:r>
          </a:p>
          <a:p>
            <a:r>
              <a:rPr lang="fr-FR" dirty="0" smtClean="0"/>
              <a:t>L’ACRANEB2 avec un double niveau du calcul intermittent nous donne un rapport qualité/prix tout à fait correct en comparaison avec les autres solutions de l’état de l’art.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306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35280" cy="914400"/>
          </a:xfrm>
        </p:spPr>
        <p:txBody>
          <a:bodyPr>
            <a:normAutofit/>
          </a:bodyPr>
          <a:lstStyle/>
          <a:p>
            <a:r>
              <a:rPr lang="fr-FR" dirty="0" smtClean="0"/>
              <a:t>ACRANEB2: Test de l’intermittence</a:t>
            </a:r>
            <a:endParaRPr lang="fr-FR" dirty="0"/>
          </a:p>
        </p:txBody>
      </p:sp>
      <p:sp>
        <p:nvSpPr>
          <p:cNvPr id="3" name="TextovéPole 2"/>
          <p:cNvSpPr txBox="1"/>
          <p:nvPr/>
        </p:nvSpPr>
        <p:spPr>
          <a:xfrm>
            <a:off x="35496" y="4869160"/>
            <a:ext cx="898925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L’impact de l’intermittence (1h) en  RRTM/FMR (gauche) et l</a:t>
            </a:r>
            <a:r>
              <a:rPr lang="fr-FR" dirty="0"/>
              <a:t>a</a:t>
            </a:r>
            <a:r>
              <a:rPr lang="fr-FR" dirty="0" smtClean="0"/>
              <a:t> double intermittence (1h/3h) en</a:t>
            </a:r>
          </a:p>
          <a:p>
            <a:r>
              <a:rPr lang="fr-FR" dirty="0" smtClean="0"/>
              <a:t>ACRANEB2 (droite) après 12h:  moyenne horizontale de taux de chauffage thermique:  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en</a:t>
            </a:r>
            <a:r>
              <a:rPr lang="fr-FR" dirty="0" smtClean="0"/>
              <a:t> </a:t>
            </a:r>
            <a:r>
              <a:rPr lang="fr-FR" dirty="0" smtClean="0">
                <a:solidFill>
                  <a:srgbClr val="FF0000"/>
                </a:solidFill>
              </a:rPr>
              <a:t>rouge</a:t>
            </a:r>
            <a:r>
              <a:rPr lang="fr-FR" dirty="0"/>
              <a:t>,</a:t>
            </a:r>
            <a:r>
              <a:rPr lang="fr-FR" dirty="0" smtClean="0"/>
              <a:t>  référence sans l’intermittence ; </a:t>
            </a:r>
            <a:r>
              <a:rPr lang="fr-FR" dirty="0" smtClean="0">
                <a:solidFill>
                  <a:schemeClr val="accent1"/>
                </a:solidFill>
              </a:rPr>
              <a:t>en bleu</a:t>
            </a:r>
            <a:r>
              <a:rPr lang="fr-FR" dirty="0" smtClean="0"/>
              <a:t>, avec le calcul intermittent. </a:t>
            </a:r>
          </a:p>
          <a:p>
            <a:r>
              <a:rPr lang="fr-FR" dirty="0" smtClean="0"/>
              <a:t>Pour le RRTM/FMR le calcul intermittent s’applique aussi sur les nuages,  contrairement</a:t>
            </a:r>
          </a:p>
          <a:p>
            <a:r>
              <a:rPr lang="fr-FR" dirty="0" smtClean="0"/>
              <a:t>à ACRANEB2.  On voit clairement en quoi la stratégie ACRANEB2 est meilleure.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83" y="1196755"/>
            <a:ext cx="8238173" cy="369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67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TOUCANS: </a:t>
            </a:r>
            <a:br>
              <a:rPr lang="fr-FR" dirty="0" smtClean="0"/>
            </a:br>
            <a:r>
              <a:rPr lang="fr-FR" dirty="0" smtClean="0"/>
              <a:t>turbulence et convection peu profonde</a:t>
            </a:r>
            <a:endParaRPr lang="fr-FR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107504" y="1124744"/>
            <a:ext cx="9036496" cy="5184576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Ingrédients clés du schéma  </a:t>
            </a:r>
            <a:r>
              <a:rPr lang="fr-FR" b="1" i="1" dirty="0" smtClean="0"/>
              <a:t>(combinaison originale en PN)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Equations pronostiques pour la TKE</a:t>
            </a:r>
            <a:r>
              <a:rPr lang="fr-FR" dirty="0"/>
              <a:t> </a:t>
            </a:r>
            <a:r>
              <a:rPr lang="fr-FR" dirty="0" smtClean="0"/>
              <a:t>et l’</a:t>
            </a:r>
            <a:r>
              <a:rPr lang="fr-FR" dirty="0"/>
              <a:t>é</a:t>
            </a:r>
            <a:r>
              <a:rPr lang="fr-FR" dirty="0" smtClean="0"/>
              <a:t>nergie turbulente totale (TTE; la somme de l’énergie cinétique et de l’énergie potentielle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humide</a:t>
            </a:r>
            <a:r>
              <a:rPr lang="fr-FR" dirty="0" smtClean="0"/>
              <a:t>); </a:t>
            </a:r>
          </a:p>
          <a:p>
            <a:pPr lvl="1"/>
            <a:r>
              <a:rPr lang="fr-FR" dirty="0" smtClean="0"/>
              <a:t>Tenir compte des termes de moments de troisième ordre (</a:t>
            </a:r>
            <a:r>
              <a:rPr lang="fr-FR" dirty="0" err="1" smtClean="0"/>
              <a:t>TOMs</a:t>
            </a:r>
            <a:r>
              <a:rPr lang="fr-FR" dirty="0" smtClean="0"/>
              <a:t>) pour le cas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humide</a:t>
            </a:r>
            <a:r>
              <a:rPr lang="fr-FR" dirty="0" smtClean="0"/>
              <a:t>; </a:t>
            </a:r>
          </a:p>
          <a:p>
            <a:pPr lvl="1"/>
            <a:r>
              <a:rPr lang="fr-FR" dirty="0" smtClean="0"/>
              <a:t>Diffusion turbulente des condensats de nuages.</a:t>
            </a:r>
          </a:p>
          <a:p>
            <a:r>
              <a:rPr lang="fr-FR" dirty="0" smtClean="0"/>
              <a:t>Clôture – ajustement des énergies TKE et TTE en fonction de la stabilité: </a:t>
            </a:r>
          </a:p>
          <a:p>
            <a:pPr lvl="1"/>
            <a:r>
              <a:rPr lang="fr-FR" dirty="0" smtClean="0"/>
              <a:t>Cela mène au système modulaire avec la possibilité d’émulation de modèles « </a:t>
            </a:r>
            <a:r>
              <a:rPr lang="fr-FR" dirty="0" err="1" smtClean="0"/>
              <a:t>Mellor-Yamada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no </a:t>
            </a:r>
            <a:r>
              <a:rPr lang="fr-FR" dirty="0" err="1" smtClean="0"/>
              <a:t>critical</a:t>
            </a:r>
            <a:r>
              <a:rPr lang="fr-FR" dirty="0" smtClean="0"/>
              <a:t> Richardson </a:t>
            </a:r>
            <a:r>
              <a:rPr lang="fr-FR" dirty="0" err="1" smtClean="0"/>
              <a:t>number</a:t>
            </a:r>
            <a:r>
              <a:rPr lang="fr-FR" dirty="0" smtClean="0"/>
              <a:t> », QNSE, EFB, etc. , voir </a:t>
            </a:r>
            <a:r>
              <a:rPr lang="fr-FR" dirty="0" err="1" smtClean="0"/>
              <a:t>Bašták-Ďurán</a:t>
            </a:r>
            <a:r>
              <a:rPr lang="fr-FR" dirty="0" smtClean="0"/>
              <a:t> et. al., 2014.</a:t>
            </a:r>
          </a:p>
          <a:p>
            <a:pPr lvl="1"/>
            <a:r>
              <a:rPr lang="fr-FR" dirty="0" smtClean="0"/>
              <a:t>Les solutions qui découlent sont toujours valides pour </a:t>
            </a:r>
            <a:r>
              <a:rPr lang="fr-FR" i="1" dirty="0" smtClean="0"/>
              <a:t>R</a:t>
            </a:r>
            <a:r>
              <a:rPr lang="fr-FR" i="1" baseline="-25000" dirty="0" smtClean="0"/>
              <a:t>i</a:t>
            </a:r>
            <a:r>
              <a:rPr lang="fr-FR" i="1" dirty="0" smtClean="0"/>
              <a:t>=-</a:t>
            </a:r>
            <a:r>
              <a:rPr lang="fr-FR" i="1" dirty="0" smtClean="0">
                <a:latin typeface="Comic Sans MS"/>
              </a:rPr>
              <a:t>∞</a:t>
            </a:r>
            <a:r>
              <a:rPr lang="fr-FR" i="1" dirty="0" smtClean="0"/>
              <a:t> </a:t>
            </a:r>
            <a:r>
              <a:rPr lang="fr-FR" dirty="0" smtClean="0"/>
              <a:t>jusqu’a </a:t>
            </a:r>
            <a:r>
              <a:rPr lang="fr-FR" i="1" dirty="0" smtClean="0"/>
              <a:t>R</a:t>
            </a:r>
            <a:r>
              <a:rPr lang="fr-FR" i="1" baseline="-25000" dirty="0" smtClean="0"/>
              <a:t>i</a:t>
            </a:r>
            <a:r>
              <a:rPr lang="fr-FR" i="1" dirty="0" smtClean="0"/>
              <a:t>=+</a:t>
            </a:r>
            <a:r>
              <a:rPr lang="fr-FR" i="1" dirty="0" smtClean="0">
                <a:latin typeface="Comic Sans MS"/>
              </a:rPr>
              <a:t>∞</a:t>
            </a:r>
            <a:r>
              <a:rPr lang="fr-FR" dirty="0" smtClean="0"/>
              <a:t> avec le comportement asymptotique correct dans les cas extrêmes.</a:t>
            </a:r>
          </a:p>
          <a:p>
            <a:r>
              <a:rPr lang="fr-FR" dirty="0" smtClean="0"/>
              <a:t>Le travail est en cours pour la convection peu profonde, inspiré de la proposition de </a:t>
            </a:r>
            <a:r>
              <a:rPr lang="fr-FR" dirty="0" err="1" smtClean="0"/>
              <a:t>Lewellen</a:t>
            </a:r>
            <a:r>
              <a:rPr lang="fr-FR" dirty="0" smtClean="0"/>
              <a:t> et </a:t>
            </a:r>
            <a:r>
              <a:rPr lang="fr-FR" dirty="0" err="1" smtClean="0"/>
              <a:t>Lewellen</a:t>
            </a:r>
            <a:r>
              <a:rPr lang="fr-FR" dirty="0" smtClean="0"/>
              <a:t>, 2004 (LL04).</a:t>
            </a:r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74314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Couche limite après le front froid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3089910" cy="2339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966" y="1381502"/>
            <a:ext cx="3097530" cy="233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200" y="4023320"/>
            <a:ext cx="3048000" cy="2286000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3275856" y="1556792"/>
            <a:ext cx="269432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Prévision du</a:t>
            </a:r>
          </a:p>
          <a:p>
            <a:r>
              <a:rPr lang="fr-FR" dirty="0" smtClean="0"/>
              <a:t>21/09/2014  12UTC</a:t>
            </a:r>
          </a:p>
          <a:p>
            <a:r>
              <a:rPr lang="fr-FR" dirty="0"/>
              <a:t>à</a:t>
            </a:r>
            <a:r>
              <a:rPr lang="fr-FR" dirty="0" smtClean="0"/>
              <a:t> +15h.</a:t>
            </a:r>
          </a:p>
          <a:p>
            <a:r>
              <a:rPr lang="fr-FR" dirty="0" smtClean="0"/>
              <a:t>Cas de front froid actif,</a:t>
            </a:r>
          </a:p>
          <a:p>
            <a:r>
              <a:rPr lang="fr-FR" dirty="0" smtClean="0"/>
              <a:t>Scène de nuages à 3h UTC</a:t>
            </a:r>
          </a:p>
          <a:p>
            <a:r>
              <a:rPr lang="fr-FR" dirty="0" smtClean="0"/>
              <a:t>le 22/09/2014</a:t>
            </a:r>
            <a:endParaRPr lang="fr-FR" dirty="0"/>
          </a:p>
        </p:txBody>
      </p:sp>
      <p:sp>
        <p:nvSpPr>
          <p:cNvPr id="8" name="TextovéPole 7"/>
          <p:cNvSpPr txBox="1"/>
          <p:nvPr/>
        </p:nvSpPr>
        <p:spPr>
          <a:xfrm>
            <a:off x="395536" y="3789040"/>
            <a:ext cx="2452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Prévision opérationnelle</a:t>
            </a:r>
            <a:endParaRPr lang="fr-FR" dirty="0"/>
          </a:p>
        </p:txBody>
      </p:sp>
      <p:sp>
        <p:nvSpPr>
          <p:cNvPr id="9" name="TextovéPole 8"/>
          <p:cNvSpPr txBox="1"/>
          <p:nvPr/>
        </p:nvSpPr>
        <p:spPr>
          <a:xfrm>
            <a:off x="6516216" y="3789040"/>
            <a:ext cx="253325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Prévision de la chaine</a:t>
            </a:r>
          </a:p>
          <a:p>
            <a:r>
              <a:rPr lang="fr-FR" dirty="0"/>
              <a:t>e</a:t>
            </a:r>
            <a:r>
              <a:rPr lang="fr-FR" dirty="0" smtClean="0"/>
              <a:t>n double:</a:t>
            </a:r>
          </a:p>
          <a:p>
            <a:r>
              <a:rPr lang="fr-FR" dirty="0" smtClean="0"/>
              <a:t>Couche limite plus active</a:t>
            </a:r>
          </a:p>
          <a:p>
            <a:r>
              <a:rPr lang="fr-FR" dirty="0"/>
              <a:t>m</a:t>
            </a:r>
            <a:r>
              <a:rPr lang="fr-FR" dirty="0" smtClean="0"/>
              <a:t>arquée par les nuages </a:t>
            </a:r>
          </a:p>
          <a:p>
            <a:r>
              <a:rPr lang="fr-FR" dirty="0" smtClean="0"/>
              <a:t>bas</a:t>
            </a:r>
            <a:endParaRPr lang="fr-FR" dirty="0"/>
          </a:p>
        </p:txBody>
      </p:sp>
      <p:sp>
        <p:nvSpPr>
          <p:cNvPr id="10" name="TextovéPole 9"/>
          <p:cNvSpPr txBox="1"/>
          <p:nvPr/>
        </p:nvSpPr>
        <p:spPr>
          <a:xfrm>
            <a:off x="251520" y="4221088"/>
            <a:ext cx="30598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Observations – MSG </a:t>
            </a:r>
          </a:p>
          <a:p>
            <a:r>
              <a:rPr lang="fr-FR" dirty="0" smtClean="0"/>
              <a:t>“night </a:t>
            </a:r>
            <a:r>
              <a:rPr lang="fr-FR" dirty="0" err="1" smtClean="0"/>
              <a:t>microphysics</a:t>
            </a:r>
            <a:r>
              <a:rPr lang="fr-FR" dirty="0" smtClean="0"/>
              <a:t>”:</a:t>
            </a:r>
          </a:p>
          <a:p>
            <a:r>
              <a:rPr lang="fr-FR" dirty="0" smtClean="0"/>
              <a:t>rouge – </a:t>
            </a:r>
            <a:r>
              <a:rPr lang="fr-FR" dirty="0" smtClean="0">
                <a:solidFill>
                  <a:srgbClr val="C00000"/>
                </a:solidFill>
              </a:rPr>
              <a:t>nuages épais</a:t>
            </a:r>
            <a:r>
              <a:rPr lang="fr-FR" dirty="0" smtClean="0"/>
              <a:t>;</a:t>
            </a:r>
          </a:p>
          <a:p>
            <a:r>
              <a:rPr lang="fr-FR" dirty="0" smtClean="0"/>
              <a:t>ocre – </a:t>
            </a:r>
            <a:r>
              <a:rPr lang="fr-FR" dirty="0" smtClean="0">
                <a:solidFill>
                  <a:srgbClr val="CC9900"/>
                </a:solidFill>
              </a:rPr>
              <a:t>nuages moyen/bas</a:t>
            </a:r>
            <a:r>
              <a:rPr lang="fr-FR" dirty="0" smtClean="0"/>
              <a:t>;</a:t>
            </a:r>
          </a:p>
          <a:p>
            <a:r>
              <a:rPr lang="fr-FR" dirty="0"/>
              <a:t>v</a:t>
            </a:r>
            <a:r>
              <a:rPr lang="fr-FR" dirty="0" smtClean="0"/>
              <a:t>ert clair – </a:t>
            </a:r>
            <a:r>
              <a:rPr lang="fr-FR" dirty="0" smtClean="0">
                <a:solidFill>
                  <a:srgbClr val="66FF66"/>
                </a:solidFill>
              </a:rPr>
              <a:t>nuages très bas/</a:t>
            </a:r>
          </a:p>
          <a:p>
            <a:r>
              <a:rPr lang="fr-FR" dirty="0" smtClean="0">
                <a:solidFill>
                  <a:srgbClr val="66FF66"/>
                </a:solidFill>
              </a:rPr>
              <a:t>brouillard</a:t>
            </a:r>
          </a:p>
          <a:p>
            <a:r>
              <a:rPr lang="fr-FR" dirty="0" smtClean="0"/>
              <a:t>rose - </a:t>
            </a:r>
            <a:r>
              <a:rPr lang="fr-FR" dirty="0" smtClean="0">
                <a:solidFill>
                  <a:srgbClr val="FF66FF"/>
                </a:solidFill>
              </a:rPr>
              <a:t>terrain</a:t>
            </a:r>
          </a:p>
        </p:txBody>
      </p:sp>
    </p:spTree>
    <p:extLst>
      <p:ext uri="{BB962C8B-B14F-4D97-AF65-F5344CB8AC3E}">
        <p14:creationId xmlns:p14="http://schemas.microsoft.com/office/powerpoint/2010/main" val="319411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152400"/>
            <a:ext cx="8784976" cy="9906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Microphysique:</a:t>
            </a:r>
            <a:br>
              <a:rPr lang="fr-FR" dirty="0" smtClean="0"/>
            </a:br>
            <a:r>
              <a:rPr lang="fr-FR" dirty="0" smtClean="0"/>
              <a:t>géométrie et distribution de la taille de gouttes</a:t>
            </a:r>
            <a:endParaRPr lang="fr-FR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"/>
          </p:nvPr>
        </p:nvSpPr>
        <p:spPr>
          <a:xfrm>
            <a:off x="179512" y="1219200"/>
            <a:ext cx="8712968" cy="4937760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Géométrie de nuages et précipitations – ingrédients nécessaires pour les résolutions avec la variance sous- maille:</a:t>
            </a:r>
          </a:p>
          <a:p>
            <a:pPr lvl="1"/>
            <a:r>
              <a:rPr lang="fr-FR" dirty="0"/>
              <a:t>A</a:t>
            </a:r>
            <a:r>
              <a:rPr lang="fr-FR" dirty="0" smtClean="0"/>
              <a:t>u départ: deux </a:t>
            </a:r>
            <a:r>
              <a:rPr lang="fr-FR" dirty="0"/>
              <a:t>hypothèses de base : </a:t>
            </a:r>
            <a:r>
              <a:rPr lang="fr-FR" dirty="0" smtClean="0"/>
              <a:t>« maximum-</a:t>
            </a:r>
            <a:r>
              <a:rPr lang="fr-FR" dirty="0" err="1" smtClean="0"/>
              <a:t>random</a:t>
            </a:r>
            <a:r>
              <a:rPr lang="fr-FR" dirty="0" smtClean="0"/>
              <a:t> » et « </a:t>
            </a:r>
            <a:r>
              <a:rPr lang="fr-FR" dirty="0" err="1" smtClean="0"/>
              <a:t>fully</a:t>
            </a:r>
            <a:r>
              <a:rPr lang="fr-FR" dirty="0" smtClean="0"/>
              <a:t> </a:t>
            </a:r>
            <a:r>
              <a:rPr lang="fr-FR" dirty="0" err="1" smtClean="0"/>
              <a:t>random</a:t>
            </a:r>
            <a:r>
              <a:rPr lang="fr-FR" dirty="0" smtClean="0"/>
              <a:t> » pour le recouvrement en vertical.  Une solution intermédiaire permet d’introduire en peu </a:t>
            </a:r>
            <a:r>
              <a:rPr lang="fr-FR" dirty="0" smtClean="0"/>
              <a:t>de hasard </a:t>
            </a:r>
            <a:r>
              <a:rPr lang="fr-FR" dirty="0" smtClean="0"/>
              <a:t>aussi pour le cas de niveaux voisins; </a:t>
            </a:r>
          </a:p>
          <a:p>
            <a:pPr lvl="1"/>
            <a:r>
              <a:rPr lang="fr-FR" dirty="0" smtClean="0"/>
              <a:t>Nouvelle solution </a:t>
            </a:r>
            <a:r>
              <a:rPr lang="fr-FR" dirty="0" err="1" smtClean="0"/>
              <a:t>paramétrisant</a:t>
            </a:r>
            <a:r>
              <a:rPr lang="fr-FR" dirty="0" smtClean="0"/>
              <a:t> </a:t>
            </a:r>
            <a:r>
              <a:rPr lang="fr-FR" dirty="0" smtClean="0"/>
              <a:t>les scènes de nuages et les précipitations tombantes avec plus de réalisme (</a:t>
            </a:r>
            <a:r>
              <a:rPr lang="fr-FR" dirty="0" err="1" smtClean="0"/>
              <a:t>Shonk</a:t>
            </a:r>
            <a:r>
              <a:rPr lang="fr-FR" dirty="0" smtClean="0"/>
              <a:t> et al., 2010,  J. Van den </a:t>
            </a:r>
            <a:r>
              <a:rPr lang="fr-FR" dirty="0" err="1" smtClean="0"/>
              <a:t>Bergh</a:t>
            </a:r>
            <a:r>
              <a:rPr lang="fr-FR" dirty="0" smtClean="0"/>
              <a:t>, communication personnelle).</a:t>
            </a:r>
          </a:p>
          <a:p>
            <a:r>
              <a:rPr lang="fr-FR" dirty="0" smtClean="0"/>
              <a:t>Distribution de la taille de gouttes:</a:t>
            </a:r>
          </a:p>
          <a:p>
            <a:pPr lvl="1"/>
            <a:r>
              <a:rPr lang="fr-FR" dirty="0" err="1" smtClean="0"/>
              <a:t>Paramétrisation</a:t>
            </a:r>
            <a:r>
              <a:rPr lang="fr-FR" dirty="0" smtClean="0"/>
              <a:t> de la distribution a été </a:t>
            </a:r>
            <a:r>
              <a:rPr lang="fr-FR" dirty="0" smtClean="0"/>
              <a:t>ajustée </a:t>
            </a:r>
            <a:r>
              <a:rPr lang="fr-FR" dirty="0" smtClean="0"/>
              <a:t>suivant la proposition de Abel </a:t>
            </a:r>
            <a:r>
              <a:rPr lang="fr-FR" dirty="0" smtClean="0"/>
              <a:t>et</a:t>
            </a:r>
            <a:r>
              <a:rPr lang="fr-FR" dirty="0" smtClean="0"/>
              <a:t> </a:t>
            </a:r>
            <a:r>
              <a:rPr lang="fr-FR" dirty="0" err="1" smtClean="0"/>
              <a:t>Boutle</a:t>
            </a:r>
            <a:r>
              <a:rPr lang="fr-FR" dirty="0" smtClean="0"/>
              <a:t> (2012).  A cette occasion l’ensemble de la sédimentation, </a:t>
            </a:r>
            <a:r>
              <a:rPr lang="fr-FR" dirty="0" smtClean="0"/>
              <a:t>de la collection </a:t>
            </a:r>
            <a:r>
              <a:rPr lang="fr-FR" dirty="0" smtClean="0"/>
              <a:t>et </a:t>
            </a:r>
            <a:r>
              <a:rPr lang="fr-FR" dirty="0" smtClean="0"/>
              <a:t>de la formulation </a:t>
            </a:r>
            <a:r>
              <a:rPr lang="fr-FR" dirty="0" smtClean="0"/>
              <a:t>de changement de phase pour la glace a été amélioré (M. Van </a:t>
            </a:r>
            <a:r>
              <a:rPr lang="fr-FR" dirty="0" err="1" smtClean="0"/>
              <a:t>Ginderachter</a:t>
            </a:r>
            <a:r>
              <a:rPr lang="fr-FR" dirty="0" smtClean="0"/>
              <a:t>, communication personnelle); </a:t>
            </a:r>
          </a:p>
          <a:p>
            <a:pPr lvl="1"/>
            <a:r>
              <a:rPr lang="fr-FR" dirty="0" smtClean="0"/>
              <a:t>Une proportion plus large de petites gouttes dans le cas de la pluie légère mène </a:t>
            </a:r>
            <a:r>
              <a:rPr lang="fr-FR" dirty="0" smtClean="0"/>
              <a:t>à un</a:t>
            </a:r>
            <a:r>
              <a:rPr lang="fr-FR" dirty="0" smtClean="0"/>
              <a:t> </a:t>
            </a:r>
            <a:r>
              <a:rPr lang="fr-FR" dirty="0" smtClean="0"/>
              <a:t>taux plus élevé de l’évaporation  – cela diminue le problème de surestimation de bruine et petite pluie.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914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Microphysique – moins de la bruine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3097530" cy="235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198" y="1412776"/>
            <a:ext cx="308229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786" y="3974172"/>
            <a:ext cx="3120390" cy="2263140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3347864" y="1674674"/>
            <a:ext cx="250908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Prévision de</a:t>
            </a:r>
          </a:p>
          <a:p>
            <a:r>
              <a:rPr lang="fr-FR" dirty="0" smtClean="0"/>
              <a:t>25/09/2014  00UTC</a:t>
            </a:r>
          </a:p>
          <a:p>
            <a:r>
              <a:rPr lang="fr-FR" dirty="0"/>
              <a:t>à</a:t>
            </a:r>
            <a:r>
              <a:rPr lang="fr-FR" dirty="0" smtClean="0"/>
              <a:t> +18h.</a:t>
            </a:r>
          </a:p>
          <a:p>
            <a:r>
              <a:rPr lang="fr-FR" dirty="0" smtClean="0"/>
              <a:t>Petites averses de l’après</a:t>
            </a:r>
          </a:p>
          <a:p>
            <a:r>
              <a:rPr lang="fr-FR" dirty="0" smtClean="0"/>
              <a:t>-midi:  cumuls de 6h</a:t>
            </a:r>
          </a:p>
          <a:p>
            <a:r>
              <a:rPr lang="fr-FR" dirty="0"/>
              <a:t>d</a:t>
            </a:r>
            <a:r>
              <a:rPr lang="fr-FR" dirty="0" smtClean="0"/>
              <a:t>e précipitations de </a:t>
            </a:r>
          </a:p>
          <a:p>
            <a:r>
              <a:rPr lang="fr-FR" dirty="0" smtClean="0"/>
              <a:t>12h à 18h UTC</a:t>
            </a:r>
            <a:endParaRPr lang="fr-FR" dirty="0"/>
          </a:p>
        </p:txBody>
      </p:sp>
      <p:sp>
        <p:nvSpPr>
          <p:cNvPr id="5" name="TextovéPole 4"/>
          <p:cNvSpPr txBox="1"/>
          <p:nvPr/>
        </p:nvSpPr>
        <p:spPr>
          <a:xfrm>
            <a:off x="395536" y="3933056"/>
            <a:ext cx="2452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Prévision opérationnelle</a:t>
            </a:r>
            <a:endParaRPr lang="fr-FR" dirty="0"/>
          </a:p>
        </p:txBody>
      </p:sp>
      <p:sp>
        <p:nvSpPr>
          <p:cNvPr id="8" name="TextovéPole 7"/>
          <p:cNvSpPr txBox="1"/>
          <p:nvPr/>
        </p:nvSpPr>
        <p:spPr>
          <a:xfrm>
            <a:off x="6300192" y="3933056"/>
            <a:ext cx="27798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Prévision de la chaine en</a:t>
            </a:r>
          </a:p>
          <a:p>
            <a:r>
              <a:rPr lang="fr-FR" dirty="0"/>
              <a:t>d</a:t>
            </a:r>
            <a:r>
              <a:rPr lang="fr-FR" dirty="0" smtClean="0"/>
              <a:t>ouble: moins </a:t>
            </a:r>
            <a:r>
              <a:rPr lang="fr-FR" dirty="0" smtClean="0"/>
              <a:t>de</a:t>
            </a:r>
            <a:endParaRPr lang="fr-FR" dirty="0" smtClean="0"/>
          </a:p>
          <a:p>
            <a:r>
              <a:rPr lang="fr-FR" dirty="0" smtClean="0"/>
              <a:t>surfaces avec la petite pluie.</a:t>
            </a:r>
            <a:endParaRPr lang="fr-FR" dirty="0"/>
          </a:p>
        </p:txBody>
      </p:sp>
      <p:sp>
        <p:nvSpPr>
          <p:cNvPr id="9" name="TextovéPole 8"/>
          <p:cNvSpPr txBox="1"/>
          <p:nvPr/>
        </p:nvSpPr>
        <p:spPr>
          <a:xfrm>
            <a:off x="6300192" y="5085184"/>
            <a:ext cx="24288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Observations – radars </a:t>
            </a:r>
          </a:p>
          <a:p>
            <a:r>
              <a:rPr lang="fr-FR" dirty="0"/>
              <a:t>c</a:t>
            </a:r>
            <a:r>
              <a:rPr lang="fr-FR" dirty="0" smtClean="0"/>
              <a:t>ombinés avec les </a:t>
            </a:r>
          </a:p>
          <a:p>
            <a:r>
              <a:rPr lang="fr-FR" dirty="0"/>
              <a:t>p</a:t>
            </a:r>
            <a:r>
              <a:rPr lang="fr-FR" dirty="0" smtClean="0"/>
              <a:t>luviomètres.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6178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Cycle diurne de la convection</a:t>
            </a:r>
            <a:endParaRPr lang="fr-FR" dirty="0"/>
          </a:p>
        </p:txBody>
      </p:sp>
      <p:sp>
        <p:nvSpPr>
          <p:cNvPr id="3" name="TextovéPole 2"/>
          <p:cNvSpPr txBox="1"/>
          <p:nvPr/>
        </p:nvSpPr>
        <p:spPr>
          <a:xfrm>
            <a:off x="35496" y="5662989"/>
            <a:ext cx="9004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La moyenne de 11 réalisations sur le domaine de la convection très active, saison de l’été 2009;</a:t>
            </a:r>
          </a:p>
          <a:p>
            <a:r>
              <a:rPr lang="fr-FR" dirty="0" smtClean="0"/>
              <a:t>résolution 4,7km</a:t>
            </a:r>
            <a:endParaRPr lang="fr-FR" dirty="0"/>
          </a:p>
        </p:txBody>
      </p:sp>
      <p:sp>
        <p:nvSpPr>
          <p:cNvPr id="4" name="TextovéPole 3"/>
          <p:cNvSpPr txBox="1"/>
          <p:nvPr/>
        </p:nvSpPr>
        <p:spPr>
          <a:xfrm>
            <a:off x="6660232" y="1916832"/>
            <a:ext cx="23397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/>
              <a:t>Les évolutions de  ALARO ont  contribué à résoudre le problème de cycle diurne de la convection profonde.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39" y="1294417"/>
            <a:ext cx="6112193" cy="429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5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scores</a:t>
            </a:r>
            <a:endParaRPr lang="fr-FR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611560" y="3356992"/>
            <a:ext cx="2933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Température </a:t>
            </a:r>
            <a:r>
              <a:rPr lang="fr-FR" dirty="0" smtClean="0"/>
              <a:t>EQM à 2m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4" t="19723" r="75294" b="64114"/>
          <a:stretch/>
        </p:blipFill>
        <p:spPr>
          <a:xfrm>
            <a:off x="35496" y="1196752"/>
            <a:ext cx="3897471" cy="22138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56" y="3861048"/>
            <a:ext cx="34099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105" y="3789040"/>
            <a:ext cx="334327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113" y="1265684"/>
            <a:ext cx="3381375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785" y="3300214"/>
            <a:ext cx="26193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e 8"/>
          <p:cNvGrpSpPr/>
          <p:nvPr/>
        </p:nvGrpSpPr>
        <p:grpSpPr>
          <a:xfrm>
            <a:off x="3932967" y="4365104"/>
            <a:ext cx="1374094" cy="1080120"/>
            <a:chOff x="3932967" y="4365104"/>
            <a:chExt cx="1374094" cy="1080120"/>
          </a:xfrm>
        </p:grpSpPr>
        <p:cxnSp>
          <p:nvCxnSpPr>
            <p:cNvPr id="7" name="Connecteur droit 6"/>
            <p:cNvCxnSpPr/>
            <p:nvPr/>
          </p:nvCxnSpPr>
          <p:spPr>
            <a:xfrm>
              <a:off x="4067944" y="4365104"/>
              <a:ext cx="7200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/>
            <p:cNvSpPr txBox="1"/>
            <p:nvPr/>
          </p:nvSpPr>
          <p:spPr>
            <a:xfrm>
              <a:off x="3932967" y="4437112"/>
              <a:ext cx="13740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opérationnel</a:t>
              </a:r>
              <a:endParaRPr lang="fr-FR" dirty="0"/>
            </a:p>
          </p:txBody>
        </p:sp>
        <p:cxnSp>
          <p:nvCxnSpPr>
            <p:cNvPr id="21" name="Connecteur droit 20"/>
            <p:cNvCxnSpPr/>
            <p:nvPr/>
          </p:nvCxnSpPr>
          <p:spPr>
            <a:xfrm>
              <a:off x="4067944" y="4941168"/>
              <a:ext cx="72008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/>
            <p:cNvSpPr txBox="1"/>
            <p:nvPr/>
          </p:nvSpPr>
          <p:spPr>
            <a:xfrm>
              <a:off x="4034673" y="5075892"/>
              <a:ext cx="537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rgbClr val="FF0000"/>
                  </a:solidFill>
                </a:rPr>
                <a:t>test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ZoneTexte 23"/>
          <p:cNvSpPr txBox="1"/>
          <p:nvPr/>
        </p:nvSpPr>
        <p:spPr>
          <a:xfrm>
            <a:off x="4085367" y="4589512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opérationnel</a:t>
            </a:r>
            <a:endParaRPr lang="fr-FR" dirty="0"/>
          </a:p>
        </p:txBody>
      </p:sp>
      <p:sp>
        <p:nvSpPr>
          <p:cNvPr id="25" name="TextovéPole 14"/>
          <p:cNvSpPr txBox="1"/>
          <p:nvPr/>
        </p:nvSpPr>
        <p:spPr>
          <a:xfrm>
            <a:off x="611560" y="5867980"/>
            <a:ext cx="2933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Température BIAIS</a:t>
            </a:r>
            <a:r>
              <a:rPr lang="fr-FR" dirty="0" smtClean="0"/>
              <a:t> à 2m </a:t>
            </a:r>
          </a:p>
        </p:txBody>
      </p:sp>
      <p:sp>
        <p:nvSpPr>
          <p:cNvPr id="26" name="TextovéPole 14"/>
          <p:cNvSpPr txBox="1"/>
          <p:nvPr/>
        </p:nvSpPr>
        <p:spPr>
          <a:xfrm>
            <a:off x="6084168" y="3347700"/>
            <a:ext cx="2933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Nuage</a:t>
            </a:r>
            <a:r>
              <a:rPr lang="fr-FR" dirty="0" smtClean="0"/>
              <a:t> </a:t>
            </a:r>
            <a:r>
              <a:rPr lang="fr-FR" dirty="0" smtClean="0"/>
              <a:t>EQM en surface </a:t>
            </a:r>
          </a:p>
        </p:txBody>
      </p:sp>
      <p:sp>
        <p:nvSpPr>
          <p:cNvPr id="27" name="TextovéPole 14"/>
          <p:cNvSpPr txBox="1"/>
          <p:nvPr/>
        </p:nvSpPr>
        <p:spPr>
          <a:xfrm>
            <a:off x="5731113" y="5877272"/>
            <a:ext cx="3305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Direction du vent</a:t>
            </a:r>
            <a:r>
              <a:rPr lang="fr-FR" dirty="0" smtClean="0"/>
              <a:t> BIAIS</a:t>
            </a:r>
            <a:r>
              <a:rPr lang="fr-FR" dirty="0" smtClean="0"/>
              <a:t> à 10m </a:t>
            </a:r>
          </a:p>
        </p:txBody>
      </p:sp>
    </p:spTree>
    <p:extLst>
      <p:ext uri="{BB962C8B-B14F-4D97-AF65-F5344CB8AC3E}">
        <p14:creationId xmlns:p14="http://schemas.microsoft.com/office/powerpoint/2010/main" val="313383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Perspective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179512" y="1219200"/>
            <a:ext cx="8784976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fr-FR" dirty="0" smtClean="0"/>
              <a:t>Introduction de l’option du </a:t>
            </a:r>
            <a:r>
              <a:rPr lang="fr-FR" dirty="0" err="1" smtClean="0"/>
              <a:t>downdraft</a:t>
            </a:r>
            <a:r>
              <a:rPr lang="fr-FR" dirty="0" smtClean="0"/>
              <a:t> non saturé dans le schéma 3MT;</a:t>
            </a:r>
          </a:p>
          <a:p>
            <a:r>
              <a:rPr lang="fr-FR" dirty="0"/>
              <a:t>U</a:t>
            </a:r>
            <a:r>
              <a:rPr lang="fr-FR" dirty="0" smtClean="0"/>
              <a:t>nification de la représentation de la couverture nuageuse; </a:t>
            </a:r>
          </a:p>
          <a:p>
            <a:r>
              <a:rPr lang="fr-FR" dirty="0" smtClean="0"/>
              <a:t>Interface avec le schéma SURFEX.</a:t>
            </a:r>
          </a:p>
          <a:p>
            <a:endParaRPr lang="fr-FR" dirty="0" smtClean="0"/>
          </a:p>
          <a:p>
            <a:r>
              <a:rPr lang="fr-FR" sz="3200" dirty="0" smtClean="0"/>
              <a:t>La chaine en double « physique » sera basculée en mode opérationnel à CHMI, Prague, le 22 Janvier 2015</a:t>
            </a:r>
            <a:r>
              <a:rPr lang="fr-FR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8920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keanos">
  <a:themeElements>
    <a:clrScheme name="Hyperion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keanos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keanos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1715</TotalTime>
  <Words>647</Words>
  <Application>Microsoft Office PowerPoint</Application>
  <PresentationFormat>Affichage à l'écran (4:3)</PresentationFormat>
  <Paragraphs>106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Okeanos</vt:lpstr>
      <vt:lpstr>Développement de schémas de paramétrisation – une stratégie ciblée pour introduire les nouveautés dans les modèles PNT opérationnels </vt:lpstr>
      <vt:lpstr>Choix stratégiques PN:  anticipation et compatibilité ascendante </vt:lpstr>
      <vt:lpstr>ALARO Concept – nouveaux schémas</vt:lpstr>
      <vt:lpstr>ACRANEB2: nouveau schéma de rayonnement </vt:lpstr>
      <vt:lpstr>ACRANEB2: Test de l’intermittence</vt:lpstr>
      <vt:lpstr>TOUCANS:  turbulence et convection peu profonde</vt:lpstr>
      <vt:lpstr>Couche limite après le front froid</vt:lpstr>
      <vt:lpstr>Microphysique: géométrie et distribution de la taille de gouttes</vt:lpstr>
      <vt:lpstr>Microphysique – moins de la bruine</vt:lpstr>
      <vt:lpstr>Cycle diurne de la convection</vt:lpstr>
      <vt:lpstr>Quelques scores</vt:lpstr>
      <vt:lpstr>Perspective</vt:lpstr>
    </vt:vector>
  </TitlesOfParts>
  <Company>ZAMG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Mag. Sigl</dc:creator>
  <cp:lastModifiedBy>Radmila Brozkova</cp:lastModifiedBy>
  <cp:revision>278</cp:revision>
  <cp:lastPrinted>2014-08-14T08:21:15Z</cp:lastPrinted>
  <dcterms:created xsi:type="dcterms:W3CDTF">2013-03-14T14:54:56Z</dcterms:created>
  <dcterms:modified xsi:type="dcterms:W3CDTF">2015-01-18T20:58:13Z</dcterms:modified>
</cp:coreProperties>
</file>