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7" r:id="rId4"/>
    <p:sldId id="268" r:id="rId5"/>
    <p:sldId id="269" r:id="rId6"/>
    <p:sldId id="271" r:id="rId7"/>
    <p:sldId id="275" r:id="rId8"/>
    <p:sldId id="258" r:id="rId9"/>
    <p:sldId id="273" r:id="rId10"/>
    <p:sldId id="274" r:id="rId11"/>
    <p:sldId id="261" r:id="rId12"/>
    <p:sldId id="272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211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1B8A-E31A-47A5-AB39-277D455ECD68}" type="datetimeFigureOut">
              <a:rPr lang="fr-FR" smtClean="0"/>
              <a:pPr/>
              <a:t>12/02/2018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4F93-5DF1-40A0-AFD4-142DFDB7AAB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1B8A-E31A-47A5-AB39-277D455ECD68}" type="datetimeFigureOut">
              <a:rPr lang="fr-FR" smtClean="0"/>
              <a:pPr/>
              <a:t>12/02/2018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4F93-5DF1-40A0-AFD4-142DFDB7AAB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1B8A-E31A-47A5-AB39-277D455ECD68}" type="datetimeFigureOut">
              <a:rPr lang="fr-FR" smtClean="0"/>
              <a:pPr/>
              <a:t>12/02/2018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4F93-5DF1-40A0-AFD4-142DFDB7AAB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1B8A-E31A-47A5-AB39-277D455ECD68}" type="datetimeFigureOut">
              <a:rPr lang="fr-FR" smtClean="0"/>
              <a:pPr/>
              <a:t>12/02/2018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4F93-5DF1-40A0-AFD4-142DFDB7AAB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1B8A-E31A-47A5-AB39-277D455ECD68}" type="datetimeFigureOut">
              <a:rPr lang="fr-FR" smtClean="0"/>
              <a:pPr/>
              <a:t>12/02/2018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4F93-5DF1-40A0-AFD4-142DFDB7AAB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1B8A-E31A-47A5-AB39-277D455ECD68}" type="datetimeFigureOut">
              <a:rPr lang="fr-FR" smtClean="0"/>
              <a:pPr/>
              <a:t>12/02/2018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4F93-5DF1-40A0-AFD4-142DFDB7AAB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1B8A-E31A-47A5-AB39-277D455ECD68}" type="datetimeFigureOut">
              <a:rPr lang="fr-FR" smtClean="0"/>
              <a:pPr/>
              <a:t>12/02/2018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4F93-5DF1-40A0-AFD4-142DFDB7AAB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1B8A-E31A-47A5-AB39-277D455ECD68}" type="datetimeFigureOut">
              <a:rPr lang="fr-FR" smtClean="0"/>
              <a:pPr/>
              <a:t>12/02/2018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4F93-5DF1-40A0-AFD4-142DFDB7AAB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1B8A-E31A-47A5-AB39-277D455ECD68}" type="datetimeFigureOut">
              <a:rPr lang="fr-FR" smtClean="0"/>
              <a:pPr/>
              <a:t>12/02/2018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4F93-5DF1-40A0-AFD4-142DFDB7AAB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1B8A-E31A-47A5-AB39-277D455ECD68}" type="datetimeFigureOut">
              <a:rPr lang="fr-FR" smtClean="0"/>
              <a:pPr/>
              <a:t>12/02/2018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4F93-5DF1-40A0-AFD4-142DFDB7AAB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1B8A-E31A-47A5-AB39-277D455ECD68}" type="datetimeFigureOut">
              <a:rPr lang="fr-FR" smtClean="0"/>
              <a:pPr/>
              <a:t>12/02/2018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4F93-5DF1-40A0-AFD4-142DFDB7AAB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C1B8A-E31A-47A5-AB39-277D455ECD68}" type="datetimeFigureOut">
              <a:rPr lang="fr-FR" smtClean="0"/>
              <a:pPr/>
              <a:t>12/02/2018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C4F93-5DF1-40A0-AFD4-142DFDB7AAB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 txBox="1">
            <a:spLocks/>
          </p:cNvSpPr>
          <p:nvPr/>
        </p:nvSpPr>
        <p:spPr>
          <a:xfrm>
            <a:off x="395536" y="260648"/>
            <a:ext cx="86044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fr-FR" sz="3200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Meilleure représentation des processus de surface dans les modèles</a:t>
            </a:r>
            <a:endParaRPr lang="fr-FR" sz="2400" dirty="0" smtClean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15616" y="1522556"/>
            <a:ext cx="7380312" cy="17825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0" y="2335520"/>
            <a:ext cx="89644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sz="2800" b="1" u="sng" dirty="0" err="1" smtClean="0"/>
              <a:t>Objectif</a:t>
            </a:r>
            <a:r>
              <a:rPr lang="en-US" sz="2800" b="1" dirty="0" smtClean="0"/>
              <a:t>: </a:t>
            </a:r>
          </a:p>
          <a:p>
            <a:pPr lvl="1" algn="ctr"/>
            <a:endParaRPr lang="en-US" sz="2800" b="1" dirty="0" smtClean="0"/>
          </a:p>
          <a:p>
            <a:pPr lvl="1" algn="ctr"/>
            <a:r>
              <a:rPr lang="en-US" sz="2800" b="1" dirty="0" err="1" smtClean="0"/>
              <a:t>utiliser</a:t>
            </a:r>
            <a:r>
              <a:rPr lang="en-US" sz="2800" b="1" dirty="0" smtClean="0"/>
              <a:t> les observations long-</a:t>
            </a:r>
            <a:r>
              <a:rPr lang="en-US" sz="2800" b="1" dirty="0" err="1" smtClean="0"/>
              <a:t>terme</a:t>
            </a:r>
            <a:r>
              <a:rPr lang="en-US" sz="2800" b="1" dirty="0" smtClean="0"/>
              <a:t> pour </a:t>
            </a:r>
            <a:r>
              <a:rPr lang="en-US" sz="2800" b="1" dirty="0" err="1" smtClean="0"/>
              <a:t>mettre</a:t>
            </a:r>
            <a:r>
              <a:rPr lang="en-US" sz="2800" b="1" dirty="0" smtClean="0"/>
              <a:t> en </a:t>
            </a:r>
            <a:r>
              <a:rPr lang="en-US" sz="2800" b="1" dirty="0" err="1" smtClean="0"/>
              <a:t>évidence</a:t>
            </a:r>
            <a:r>
              <a:rPr lang="en-US" sz="2800" b="1" dirty="0" smtClean="0"/>
              <a:t> les </a:t>
            </a:r>
            <a:r>
              <a:rPr lang="en-US" sz="2800" b="1" dirty="0" err="1" smtClean="0"/>
              <a:t>faiblesses</a:t>
            </a:r>
            <a:r>
              <a:rPr lang="en-US" sz="2800" b="1" dirty="0" smtClean="0"/>
              <a:t> des </a:t>
            </a:r>
            <a:r>
              <a:rPr lang="en-US" sz="2800" b="1" dirty="0" err="1" smtClean="0"/>
              <a:t>modèles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dans</a:t>
            </a:r>
            <a:r>
              <a:rPr lang="en-US" sz="2800" b="1" dirty="0" smtClean="0"/>
              <a:t> la restitution des </a:t>
            </a:r>
            <a:r>
              <a:rPr lang="en-US" sz="2800" b="1" dirty="0" err="1" smtClean="0"/>
              <a:t>processus</a:t>
            </a:r>
            <a:r>
              <a:rPr lang="en-US" sz="2800" b="1" dirty="0" smtClean="0"/>
              <a:t> de surface et </a:t>
            </a:r>
            <a:r>
              <a:rPr lang="en-US" sz="2800" b="1" dirty="0" err="1" smtClean="0"/>
              <a:t>améliorer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leurs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représentations</a:t>
            </a:r>
            <a:r>
              <a:rPr lang="en-US" sz="2800" b="1" dirty="0" smtClean="0"/>
              <a:t>.</a:t>
            </a:r>
            <a:endParaRPr lang="en-US" sz="2800" dirty="0" smtClean="0"/>
          </a:p>
        </p:txBody>
      </p:sp>
    </p:spTree>
  </p:cSld>
  <p:clrMapOvr>
    <a:masterClrMapping/>
  </p:clrMapOvr>
  <p:transition advTm="121125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 txBox="1">
            <a:spLocks/>
          </p:cNvSpPr>
          <p:nvPr/>
        </p:nvSpPr>
        <p:spPr>
          <a:xfrm>
            <a:off x="395536" y="260648"/>
            <a:ext cx="86044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fr-FR" sz="3200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Meilleure représentation des processus de surface dans les modèles</a:t>
            </a:r>
            <a:endParaRPr lang="fr-FR" sz="2400" dirty="0" smtClean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15616" y="1522556"/>
            <a:ext cx="7380312" cy="17825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 descr="18180070-3d-ouvrier-blanc-construction-d-un-mur-de-briques-3d-image-isolé-fond-blanc-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017200"/>
            <a:ext cx="3456384" cy="3139992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4067944" y="2455728"/>
            <a:ext cx="4788024" cy="147732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 smtClean="0">
              <a:solidFill>
                <a:schemeClr val="lt1"/>
              </a:solidFill>
            </a:endParaRPr>
          </a:p>
          <a:p>
            <a:pPr algn="ctr"/>
            <a:endParaRPr lang="fr-FR" dirty="0" smtClean="0">
              <a:solidFill>
                <a:schemeClr val="lt1"/>
              </a:solidFill>
            </a:endParaRPr>
          </a:p>
          <a:p>
            <a:pPr algn="ctr"/>
            <a:r>
              <a:rPr lang="fr-FR" sz="2400" dirty="0" smtClean="0">
                <a:solidFill>
                  <a:schemeClr val="lt1"/>
                </a:solidFill>
              </a:rPr>
              <a:t>Objectifs intermédiaires / étapes</a:t>
            </a:r>
          </a:p>
          <a:p>
            <a:pPr algn="ctr"/>
            <a:r>
              <a:rPr lang="fr-FR" sz="2400" dirty="0" smtClean="0">
                <a:solidFill>
                  <a:schemeClr val="lt1"/>
                </a:solidFill>
              </a:rPr>
              <a:t>Participants</a:t>
            </a:r>
          </a:p>
          <a:p>
            <a:pPr algn="ctr"/>
            <a:endParaRPr lang="fr-FR" dirty="0">
              <a:solidFill>
                <a:schemeClr val="lt1"/>
              </a:solidFill>
            </a:endParaRPr>
          </a:p>
        </p:txBody>
      </p:sp>
    </p:spTree>
  </p:cSld>
  <p:clrMapOvr>
    <a:masterClrMapping/>
  </p:clrMapOvr>
  <p:transition advTm="121125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5"/>
          <p:cNvSpPr/>
          <p:nvPr/>
        </p:nvSpPr>
        <p:spPr>
          <a:xfrm>
            <a:off x="3275856" y="5085184"/>
            <a:ext cx="3024336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/>
              <a:t>Meilleure représentation des interactions Surf/</a:t>
            </a:r>
            <a:r>
              <a:rPr lang="fr-FR" sz="2000" dirty="0" err="1" smtClean="0"/>
              <a:t>Atmos</a:t>
            </a:r>
            <a:r>
              <a:rPr lang="fr-FR" sz="2000" dirty="0" smtClean="0"/>
              <a:t> dans les modèles</a:t>
            </a:r>
          </a:p>
        </p:txBody>
      </p:sp>
      <p:sp>
        <p:nvSpPr>
          <p:cNvPr id="9" name="Rectangle 8"/>
          <p:cNvSpPr/>
          <p:nvPr/>
        </p:nvSpPr>
        <p:spPr>
          <a:xfrm>
            <a:off x="683568" y="116632"/>
            <a:ext cx="3024336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Observations long -terme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5364088" y="116632"/>
            <a:ext cx="3024336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prévision + Climat</a:t>
            </a:r>
          </a:p>
          <a:p>
            <a:pPr algn="ctr"/>
            <a:r>
              <a:rPr lang="fr-FR" dirty="0" smtClean="0"/>
              <a:t>modèles</a:t>
            </a:r>
            <a:endParaRPr lang="fr-FR" dirty="0"/>
          </a:p>
        </p:txBody>
      </p:sp>
      <p:cxnSp>
        <p:nvCxnSpPr>
          <p:cNvPr id="20" name="Connecteur en angle 19"/>
          <p:cNvCxnSpPr/>
          <p:nvPr/>
        </p:nvCxnSpPr>
        <p:spPr>
          <a:xfrm rot="10800000">
            <a:off x="9972600" y="2276872"/>
            <a:ext cx="72008" cy="127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121125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83568" y="116632"/>
            <a:ext cx="3024336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Observations long -terme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5364088" y="116632"/>
            <a:ext cx="3024336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prévision + Climat</a:t>
            </a:r>
          </a:p>
          <a:p>
            <a:pPr algn="ctr"/>
            <a:r>
              <a:rPr lang="fr-FR" dirty="0" smtClean="0"/>
              <a:t>modèles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611560" y="1052736"/>
            <a:ext cx="33843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fr-FR" dirty="0" smtClean="0"/>
              <a:t> Quelle représentativité des mesures locales à l’échelle de la maille du modèle?</a:t>
            </a:r>
          </a:p>
          <a:p>
            <a:pPr>
              <a:buFont typeface="Wingdings" pitchFamily="2" charset="2"/>
              <a:buChar char="ü"/>
            </a:pPr>
            <a:endParaRPr lang="fr-FR" dirty="0" smtClean="0"/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 Quelles erreurs sur les mesures?</a:t>
            </a:r>
          </a:p>
        </p:txBody>
      </p:sp>
      <p:cxnSp>
        <p:nvCxnSpPr>
          <p:cNvPr id="20" name="Connecteur en angle 19"/>
          <p:cNvCxnSpPr/>
          <p:nvPr/>
        </p:nvCxnSpPr>
        <p:spPr>
          <a:xfrm rot="10800000">
            <a:off x="9972600" y="2276872"/>
            <a:ext cx="72008" cy="127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148064" y="1196752"/>
            <a:ext cx="3384376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À discuter/ définir:</a:t>
            </a:r>
          </a:p>
          <a:p>
            <a:pPr algn="ctr">
              <a:buFont typeface="Wingdings" pitchFamily="2" charset="2"/>
              <a:buChar char="ü"/>
            </a:pPr>
            <a:r>
              <a:rPr lang="fr-FR" dirty="0" smtClean="0">
                <a:solidFill>
                  <a:schemeClr val="tx1"/>
                </a:solidFill>
              </a:rPr>
              <a:t> Rugosités ?</a:t>
            </a:r>
          </a:p>
          <a:p>
            <a:pPr algn="ctr">
              <a:buFont typeface="Wingdings" pitchFamily="2" charset="2"/>
              <a:buChar char="ü"/>
            </a:pPr>
            <a:r>
              <a:rPr lang="fr-FR" dirty="0" smtClean="0">
                <a:solidFill>
                  <a:schemeClr val="tx1"/>
                </a:solidFill>
              </a:rPr>
              <a:t> humidité des sols ?</a:t>
            </a:r>
          </a:p>
          <a:p>
            <a:pPr algn="ctr">
              <a:buFont typeface="Wingdings" pitchFamily="2" charset="2"/>
              <a:buChar char="ü"/>
            </a:pPr>
            <a:r>
              <a:rPr lang="fr-FR" dirty="0" smtClean="0">
                <a:solidFill>
                  <a:schemeClr val="tx1"/>
                </a:solidFill>
              </a:rPr>
              <a:t> ???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3275856" y="5085184"/>
            <a:ext cx="3024336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/>
              <a:t>Meilleure représentation des interactions Surf/</a:t>
            </a:r>
            <a:r>
              <a:rPr lang="fr-FR" sz="2000" dirty="0" err="1" smtClean="0"/>
              <a:t>Atmos</a:t>
            </a:r>
            <a:r>
              <a:rPr lang="fr-FR" sz="2000" dirty="0" smtClean="0"/>
              <a:t> dans les modèles</a:t>
            </a:r>
          </a:p>
        </p:txBody>
      </p:sp>
    </p:spTree>
  </p:cSld>
  <p:clrMapOvr>
    <a:masterClrMapping/>
  </p:clrMapOvr>
  <p:transition advTm="121125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5"/>
          <p:cNvSpPr/>
          <p:nvPr/>
        </p:nvSpPr>
        <p:spPr>
          <a:xfrm>
            <a:off x="3275856" y="5085184"/>
            <a:ext cx="3024336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/>
              <a:t>Meilleure représentation des interactions Surf/</a:t>
            </a:r>
            <a:r>
              <a:rPr lang="fr-FR" sz="2000" dirty="0" err="1" smtClean="0"/>
              <a:t>Atmos</a:t>
            </a:r>
            <a:r>
              <a:rPr lang="fr-FR" sz="2000" dirty="0" smtClean="0"/>
              <a:t> dans les modèles</a:t>
            </a:r>
          </a:p>
        </p:txBody>
      </p:sp>
      <p:sp>
        <p:nvSpPr>
          <p:cNvPr id="9" name="Rectangle 8"/>
          <p:cNvSpPr/>
          <p:nvPr/>
        </p:nvSpPr>
        <p:spPr>
          <a:xfrm>
            <a:off x="251520" y="116632"/>
            <a:ext cx="3024336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Observations long -terme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5940152" y="116632"/>
            <a:ext cx="3024336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prévision + Climat</a:t>
            </a:r>
          </a:p>
          <a:p>
            <a:pPr algn="ctr"/>
            <a:r>
              <a:rPr lang="fr-FR" dirty="0" smtClean="0"/>
              <a:t>modèles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179512" y="1052736"/>
            <a:ext cx="33843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fr-FR" dirty="0" smtClean="0"/>
              <a:t> Quelle représentativité des mesures locales à l’échelle de la maille du modèle?</a:t>
            </a:r>
          </a:p>
          <a:p>
            <a:pPr>
              <a:buFont typeface="Wingdings" pitchFamily="2" charset="2"/>
              <a:buChar char="ü"/>
            </a:pPr>
            <a:endParaRPr lang="fr-FR" dirty="0" smtClean="0"/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 Quelles erreurs sur les mesures?</a:t>
            </a:r>
          </a:p>
        </p:txBody>
      </p:sp>
      <p:cxnSp>
        <p:nvCxnSpPr>
          <p:cNvPr id="16" name="Forme 15"/>
          <p:cNvCxnSpPr>
            <a:stCxn id="11" idx="2"/>
            <a:endCxn id="24" idx="1"/>
          </p:cNvCxnSpPr>
          <p:nvPr/>
        </p:nvCxnSpPr>
        <p:spPr>
          <a:xfrm rot="16200000" flipH="1">
            <a:off x="2189784" y="2488978"/>
            <a:ext cx="551964" cy="1188132"/>
          </a:xfrm>
          <a:prstGeom prst="bentConnector2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en angle 19"/>
          <p:cNvCxnSpPr/>
          <p:nvPr/>
        </p:nvCxnSpPr>
        <p:spPr>
          <a:xfrm rot="10800000">
            <a:off x="9972600" y="2276872"/>
            <a:ext cx="72008" cy="127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5940152" y="1052736"/>
            <a:ext cx="3384376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À discuter/ définir:</a:t>
            </a:r>
          </a:p>
          <a:p>
            <a:pPr algn="ctr">
              <a:buFont typeface="Wingdings" pitchFamily="2" charset="2"/>
              <a:buChar char="ü"/>
            </a:pPr>
            <a:r>
              <a:rPr lang="fr-FR" dirty="0" smtClean="0">
                <a:solidFill>
                  <a:schemeClr val="tx1"/>
                </a:solidFill>
              </a:rPr>
              <a:t> Rugosités ?</a:t>
            </a:r>
          </a:p>
          <a:p>
            <a:pPr algn="ctr">
              <a:buFont typeface="Wingdings" pitchFamily="2" charset="2"/>
              <a:buChar char="ü"/>
            </a:pPr>
            <a:r>
              <a:rPr lang="fr-FR" dirty="0" smtClean="0">
                <a:solidFill>
                  <a:schemeClr val="tx1"/>
                </a:solidFill>
              </a:rPr>
              <a:t> humidité des sols ?</a:t>
            </a:r>
          </a:p>
          <a:p>
            <a:pPr algn="ctr">
              <a:buFont typeface="Wingdings" pitchFamily="2" charset="2"/>
              <a:buChar char="ü"/>
            </a:pPr>
            <a:r>
              <a:rPr lang="fr-FR" dirty="0" smtClean="0">
                <a:solidFill>
                  <a:schemeClr val="tx1"/>
                </a:solidFill>
              </a:rPr>
              <a:t> ???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3" name="Forme 22"/>
          <p:cNvCxnSpPr>
            <a:stCxn id="21" idx="2"/>
            <a:endCxn id="24" idx="3"/>
          </p:cNvCxnSpPr>
          <p:nvPr/>
        </p:nvCxnSpPr>
        <p:spPr>
          <a:xfrm rot="5400000">
            <a:off x="6497197" y="2223883"/>
            <a:ext cx="1082154" cy="1188132"/>
          </a:xfrm>
          <a:prstGeom prst="bentConnector2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3059832" y="2204864"/>
            <a:ext cx="33843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fr-FR" dirty="0" smtClean="0"/>
              <a:t> Campagnes expérimentales</a:t>
            </a:r>
          </a:p>
          <a:p>
            <a:pPr algn="ctr"/>
            <a:endParaRPr lang="fr-FR" dirty="0" smtClean="0"/>
          </a:p>
          <a:p>
            <a:pPr algn="ctr">
              <a:buFont typeface="Wingdings" pitchFamily="2" charset="2"/>
              <a:buChar char="ü"/>
            </a:pPr>
            <a:r>
              <a:rPr lang="fr-FR" dirty="0" smtClean="0"/>
              <a:t>Quelles méthodes de comparaison des longs jeux de données pour mettre en évidence les faiblesses?</a:t>
            </a:r>
          </a:p>
          <a:p>
            <a:pPr algn="ctr">
              <a:buFont typeface="Wingdings" pitchFamily="2" charset="2"/>
              <a:buChar char="ü"/>
            </a:pPr>
            <a:endParaRPr lang="fr-FR" dirty="0" smtClean="0"/>
          </a:p>
          <a:p>
            <a:pPr algn="ctr">
              <a:buFont typeface="Wingdings" pitchFamily="2" charset="2"/>
              <a:buChar char="ü"/>
            </a:pPr>
            <a:r>
              <a:rPr lang="fr-FR" dirty="0" smtClean="0"/>
              <a:t> Tests des </a:t>
            </a:r>
            <a:r>
              <a:rPr lang="fr-FR" dirty="0" err="1" smtClean="0"/>
              <a:t>paramétrisations</a:t>
            </a:r>
            <a:endParaRPr lang="fr-FR" dirty="0"/>
          </a:p>
        </p:txBody>
      </p:sp>
      <p:cxnSp>
        <p:nvCxnSpPr>
          <p:cNvPr id="45" name="Connecteur droit avec flèche 44"/>
          <p:cNvCxnSpPr/>
          <p:nvPr/>
        </p:nvCxnSpPr>
        <p:spPr>
          <a:xfrm>
            <a:off x="4788024" y="4581128"/>
            <a:ext cx="0" cy="360040"/>
          </a:xfrm>
          <a:prstGeom prst="straightConnector1">
            <a:avLst/>
          </a:prstGeom>
          <a:ln w="317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121125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5"/>
          <p:cNvSpPr/>
          <p:nvPr/>
        </p:nvSpPr>
        <p:spPr>
          <a:xfrm>
            <a:off x="3275856" y="5085184"/>
            <a:ext cx="3024336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/>
              <a:t>Meilleure représentation des interactions Surf/</a:t>
            </a:r>
            <a:r>
              <a:rPr lang="fr-FR" sz="2000" dirty="0" err="1" smtClean="0"/>
              <a:t>Atmos</a:t>
            </a:r>
            <a:r>
              <a:rPr lang="fr-FR" sz="2000" dirty="0" smtClean="0"/>
              <a:t> dans les modèles</a:t>
            </a:r>
          </a:p>
        </p:txBody>
      </p:sp>
      <p:sp>
        <p:nvSpPr>
          <p:cNvPr id="9" name="Rectangle 8"/>
          <p:cNvSpPr/>
          <p:nvPr/>
        </p:nvSpPr>
        <p:spPr>
          <a:xfrm>
            <a:off x="251520" y="116632"/>
            <a:ext cx="3024336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Observations long -terme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5940152" y="116632"/>
            <a:ext cx="3024336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prévision + Climat</a:t>
            </a:r>
          </a:p>
          <a:p>
            <a:pPr algn="ctr"/>
            <a:r>
              <a:rPr lang="fr-FR" dirty="0" smtClean="0"/>
              <a:t>modèles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179512" y="1052736"/>
            <a:ext cx="33843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fr-FR" dirty="0" smtClean="0"/>
              <a:t> Quelle représentativité des mesures locales à l’échelle de la maille du modèle?</a:t>
            </a:r>
          </a:p>
          <a:p>
            <a:pPr>
              <a:buFont typeface="Wingdings" pitchFamily="2" charset="2"/>
              <a:buChar char="ü"/>
            </a:pPr>
            <a:endParaRPr lang="fr-FR" dirty="0" smtClean="0"/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 Quelles erreurs sur les mesures?</a:t>
            </a:r>
          </a:p>
        </p:txBody>
      </p:sp>
      <p:cxnSp>
        <p:nvCxnSpPr>
          <p:cNvPr id="16" name="Forme 15"/>
          <p:cNvCxnSpPr>
            <a:stCxn id="11" idx="2"/>
            <a:endCxn id="24" idx="1"/>
          </p:cNvCxnSpPr>
          <p:nvPr/>
        </p:nvCxnSpPr>
        <p:spPr>
          <a:xfrm rot="16200000" flipH="1">
            <a:off x="2189784" y="2488978"/>
            <a:ext cx="551964" cy="1188132"/>
          </a:xfrm>
          <a:prstGeom prst="bentConnector2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en angle 19"/>
          <p:cNvCxnSpPr/>
          <p:nvPr/>
        </p:nvCxnSpPr>
        <p:spPr>
          <a:xfrm rot="10800000">
            <a:off x="9972600" y="2276872"/>
            <a:ext cx="72008" cy="127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5940152" y="1052736"/>
            <a:ext cx="3384376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À discuter/ définir:</a:t>
            </a:r>
          </a:p>
          <a:p>
            <a:pPr algn="ctr">
              <a:buFont typeface="Wingdings" pitchFamily="2" charset="2"/>
              <a:buChar char="ü"/>
            </a:pPr>
            <a:r>
              <a:rPr lang="fr-FR" dirty="0" smtClean="0">
                <a:solidFill>
                  <a:schemeClr val="tx1"/>
                </a:solidFill>
              </a:rPr>
              <a:t> Rugosités ?</a:t>
            </a:r>
          </a:p>
          <a:p>
            <a:pPr algn="ctr">
              <a:buFont typeface="Wingdings" pitchFamily="2" charset="2"/>
              <a:buChar char="ü"/>
            </a:pPr>
            <a:r>
              <a:rPr lang="fr-FR" dirty="0" smtClean="0">
                <a:solidFill>
                  <a:schemeClr val="tx1"/>
                </a:solidFill>
              </a:rPr>
              <a:t> humidité des sols ?</a:t>
            </a:r>
          </a:p>
          <a:p>
            <a:pPr algn="ctr">
              <a:buFont typeface="Wingdings" pitchFamily="2" charset="2"/>
              <a:buChar char="ü"/>
            </a:pPr>
            <a:r>
              <a:rPr lang="fr-FR" dirty="0" smtClean="0">
                <a:solidFill>
                  <a:schemeClr val="tx1"/>
                </a:solidFill>
              </a:rPr>
              <a:t> ???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3" name="Forme 22"/>
          <p:cNvCxnSpPr>
            <a:stCxn id="21" idx="2"/>
            <a:endCxn id="24" idx="3"/>
          </p:cNvCxnSpPr>
          <p:nvPr/>
        </p:nvCxnSpPr>
        <p:spPr>
          <a:xfrm rot="5400000">
            <a:off x="6497197" y="2223883"/>
            <a:ext cx="1082154" cy="1188132"/>
          </a:xfrm>
          <a:prstGeom prst="bentConnector2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3059832" y="2204864"/>
            <a:ext cx="33843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fr-FR" dirty="0" smtClean="0"/>
              <a:t> Campagnes expérimentales</a:t>
            </a:r>
          </a:p>
          <a:p>
            <a:pPr algn="ctr"/>
            <a:endParaRPr lang="fr-FR" dirty="0" smtClean="0"/>
          </a:p>
          <a:p>
            <a:pPr algn="ctr">
              <a:buFont typeface="Wingdings" pitchFamily="2" charset="2"/>
              <a:buChar char="ü"/>
            </a:pPr>
            <a:r>
              <a:rPr lang="fr-FR" dirty="0" smtClean="0"/>
              <a:t>Quelles méthodes de comparaison des longs jeux de données pour mettre en évidence les faiblesses?</a:t>
            </a:r>
          </a:p>
          <a:p>
            <a:pPr algn="ctr">
              <a:buFont typeface="Wingdings" pitchFamily="2" charset="2"/>
              <a:buChar char="ü"/>
            </a:pPr>
            <a:endParaRPr lang="fr-FR" dirty="0" smtClean="0"/>
          </a:p>
          <a:p>
            <a:pPr algn="ctr">
              <a:buFont typeface="Wingdings" pitchFamily="2" charset="2"/>
              <a:buChar char="ü"/>
            </a:pPr>
            <a:r>
              <a:rPr lang="fr-FR" dirty="0" smtClean="0"/>
              <a:t> Tests des </a:t>
            </a:r>
            <a:r>
              <a:rPr lang="fr-FR" dirty="0" err="1" smtClean="0"/>
              <a:t>paramétrisations</a:t>
            </a:r>
            <a:endParaRPr lang="fr-FR" dirty="0"/>
          </a:p>
        </p:txBody>
      </p:sp>
      <p:cxnSp>
        <p:nvCxnSpPr>
          <p:cNvPr id="45" name="Connecteur droit avec flèche 44"/>
          <p:cNvCxnSpPr/>
          <p:nvPr/>
        </p:nvCxnSpPr>
        <p:spPr>
          <a:xfrm>
            <a:off x="4788024" y="4581128"/>
            <a:ext cx="0" cy="360040"/>
          </a:xfrm>
          <a:prstGeom prst="straightConnector1">
            <a:avLst/>
          </a:prstGeom>
          <a:ln w="317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llipse 12"/>
          <p:cNvSpPr/>
          <p:nvPr/>
        </p:nvSpPr>
        <p:spPr>
          <a:xfrm>
            <a:off x="3024336" y="4077072"/>
            <a:ext cx="3456384" cy="504056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3131840" y="2132856"/>
            <a:ext cx="3456384" cy="504056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/>
          <p:cNvSpPr/>
          <p:nvPr/>
        </p:nvSpPr>
        <p:spPr>
          <a:xfrm>
            <a:off x="3059832" y="2708920"/>
            <a:ext cx="3573288" cy="1224136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advTm="121125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 txBox="1">
            <a:spLocks/>
          </p:cNvSpPr>
          <p:nvPr/>
        </p:nvSpPr>
        <p:spPr>
          <a:xfrm>
            <a:off x="323528" y="-90264"/>
            <a:ext cx="86044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fr-FR" sz="32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Campagnes expérimentales</a:t>
            </a:r>
            <a:endParaRPr lang="fr-FR" sz="2400" dirty="0" smtClean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368152" y="946492"/>
            <a:ext cx="7380312" cy="17825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Image 17" descr="ICO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4" y="2348880"/>
            <a:ext cx="2946280" cy="2808312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35496" y="1412776"/>
            <a:ext cx="3804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Réseaux ICOS-</a:t>
            </a:r>
            <a:r>
              <a:rPr lang="fr-FR" dirty="0" err="1" smtClean="0">
                <a:solidFill>
                  <a:schemeClr val="accent5">
                    <a:lumMod val="50000"/>
                  </a:schemeClr>
                </a:solidFill>
              </a:rPr>
              <a:t>ecosystème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fr-FR" dirty="0" smtClean="0">
                <a:solidFill>
                  <a:schemeClr val="accent6">
                    <a:lumMod val="50000"/>
                  </a:schemeClr>
                </a:solidFill>
              </a:rPr>
              <a:t>Réseaux ACTRIS-FR</a:t>
            </a: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611560" y="2420888"/>
            <a:ext cx="1020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>
                    <a:lumMod val="50000"/>
                  </a:schemeClr>
                </a:solidFill>
              </a:rPr>
              <a:t>SIRTA</a:t>
            </a: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0" y="4437112"/>
            <a:ext cx="1020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>
                    <a:lumMod val="50000"/>
                  </a:schemeClr>
                </a:solidFill>
              </a:rPr>
              <a:t>P2OA</a:t>
            </a: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26" name="Connecteur droit avec flèche 25"/>
          <p:cNvCxnSpPr/>
          <p:nvPr/>
        </p:nvCxnSpPr>
        <p:spPr>
          <a:xfrm>
            <a:off x="1115616" y="2780928"/>
            <a:ext cx="576064" cy="360040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>
          <a:xfrm>
            <a:off x="683568" y="4653136"/>
            <a:ext cx="504056" cy="144016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/>
          <p:nvPr/>
        </p:nvCxnSpPr>
        <p:spPr>
          <a:xfrm flipH="1" flipV="1">
            <a:off x="1619672" y="4797152"/>
            <a:ext cx="504056" cy="216024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3347864" y="1412776"/>
            <a:ext cx="5616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Trois campagnes de mesure pour caractériser les sites ACTRIS-FR où les comparaison </a:t>
            </a:r>
            <a:r>
              <a:rPr lang="fr-FR" b="1" dirty="0" err="1" smtClean="0"/>
              <a:t>Obs</a:t>
            </a:r>
            <a:r>
              <a:rPr lang="fr-FR" b="1" dirty="0" smtClean="0"/>
              <a:t>-Modèle sont faites.</a:t>
            </a:r>
            <a:endParaRPr lang="fr-FR" b="1" dirty="0"/>
          </a:p>
        </p:txBody>
      </p:sp>
      <p:sp>
        <p:nvSpPr>
          <p:cNvPr id="23" name="ZoneTexte 22"/>
          <p:cNvSpPr txBox="1"/>
          <p:nvPr/>
        </p:nvSpPr>
        <p:spPr>
          <a:xfrm>
            <a:off x="1907704" y="494116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>
                    <a:lumMod val="50000"/>
                  </a:schemeClr>
                </a:solidFill>
              </a:rPr>
              <a:t>METEOPOLE-FLUX</a:t>
            </a: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3491880" y="2204864"/>
            <a:ext cx="56521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chemeClr val="accent5">
                    <a:lumMod val="50000"/>
                  </a:schemeClr>
                </a:solidFill>
              </a:rPr>
              <a:t>Objectifs: </a:t>
            </a:r>
            <a:endParaRPr lang="fr-FR" dirty="0" smtClean="0"/>
          </a:p>
          <a:p>
            <a:r>
              <a:rPr lang="fr-FR" u="sng" dirty="0" smtClean="0"/>
              <a:t>Incertitude de la mesure</a:t>
            </a:r>
            <a:r>
              <a:rPr lang="fr-FR" dirty="0" smtClean="0"/>
              <a:t>:  Saisonnalité de la non-fermeture du bilan d’énergie en surface.</a:t>
            </a:r>
          </a:p>
          <a:p>
            <a:endParaRPr lang="fr-FR" dirty="0" smtClean="0"/>
          </a:p>
          <a:p>
            <a:r>
              <a:rPr lang="fr-FR" u="sng" dirty="0" smtClean="0"/>
              <a:t>Représentativité des mesures</a:t>
            </a:r>
            <a:r>
              <a:rPr lang="fr-FR" dirty="0" smtClean="0"/>
              <a:t>:  hétérogénéité de surface (</a:t>
            </a:r>
            <a:r>
              <a:rPr lang="fr-FR" dirty="0" err="1" smtClean="0"/>
              <a:t>Zo</a:t>
            </a:r>
            <a:r>
              <a:rPr lang="fr-FR" dirty="0" smtClean="0"/>
              <a:t>, </a:t>
            </a:r>
            <a:r>
              <a:rPr lang="fr-FR" dirty="0" err="1" smtClean="0"/>
              <a:t>albedo</a:t>
            </a:r>
            <a:r>
              <a:rPr lang="fr-FR" dirty="0" smtClean="0"/>
              <a:t>, H, LE, humidité des sols…)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4067944" y="4077072"/>
            <a:ext cx="5076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chemeClr val="accent5">
                    <a:lumMod val="50000"/>
                  </a:schemeClr>
                </a:solidFill>
              </a:rPr>
              <a:t>Dispositif expérimental:</a:t>
            </a:r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 stations EC sur surfaces représentatives de la maille.</a:t>
            </a:r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  </a:t>
            </a:r>
            <a:r>
              <a:rPr lang="fr-FR" dirty="0" err="1" smtClean="0"/>
              <a:t>Scintillomètrie</a:t>
            </a:r>
            <a:r>
              <a:rPr lang="fr-FR" dirty="0" smtClean="0"/>
              <a:t> et drones pour intégration horizontale</a:t>
            </a:r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  </a:t>
            </a:r>
          </a:p>
          <a:p>
            <a:r>
              <a:rPr lang="fr-FR" b="1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fr-FR" dirty="0" smtClean="0"/>
          </a:p>
        </p:txBody>
      </p:sp>
      <p:sp>
        <p:nvSpPr>
          <p:cNvPr id="33" name="ZoneTexte 32"/>
          <p:cNvSpPr txBox="1"/>
          <p:nvPr/>
        </p:nvSpPr>
        <p:spPr>
          <a:xfrm>
            <a:off x="0" y="5373216"/>
            <a:ext cx="8280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/>
              <a:t>Participants (à compléter):</a:t>
            </a:r>
          </a:p>
          <a:p>
            <a:pPr lvl="1">
              <a:buFont typeface="Arial" pitchFamily="34" charset="0"/>
              <a:buChar char="•"/>
            </a:pPr>
            <a:r>
              <a:rPr lang="fr-FR" i="1" dirty="0" smtClean="0"/>
              <a:t>	J.C. Dupont (SIRTA)</a:t>
            </a:r>
          </a:p>
          <a:p>
            <a:pPr lvl="1">
              <a:buFont typeface="Arial" pitchFamily="34" charset="0"/>
              <a:buChar char="•"/>
            </a:pPr>
            <a:r>
              <a:rPr lang="fr-FR" i="1" dirty="0" smtClean="0"/>
              <a:t>	C. Roman , F. </a:t>
            </a:r>
            <a:r>
              <a:rPr lang="fr-FR" i="1" dirty="0" err="1" smtClean="0"/>
              <a:t>Lohou</a:t>
            </a:r>
            <a:r>
              <a:rPr lang="fr-FR" i="1" dirty="0" smtClean="0"/>
              <a:t>, M. </a:t>
            </a:r>
            <a:r>
              <a:rPr lang="fr-FR" i="1" dirty="0" err="1" smtClean="0"/>
              <a:t>Lothon</a:t>
            </a:r>
            <a:r>
              <a:rPr lang="fr-FR" i="1" dirty="0" smtClean="0"/>
              <a:t> (LA/P2OA)</a:t>
            </a:r>
          </a:p>
          <a:p>
            <a:pPr lvl="1">
              <a:buFont typeface="Arial" pitchFamily="34" charset="0"/>
              <a:buChar char="•"/>
            </a:pPr>
            <a:r>
              <a:rPr lang="fr-FR" i="1" dirty="0" smtClean="0"/>
              <a:t>	G. Canut, W. Maurel, O. </a:t>
            </a:r>
            <a:r>
              <a:rPr lang="fr-FR" i="1" dirty="0" err="1" smtClean="0"/>
              <a:t>Garrouste</a:t>
            </a:r>
            <a:r>
              <a:rPr lang="fr-FR" i="1" dirty="0" smtClean="0"/>
              <a:t>  (CNRM/</a:t>
            </a:r>
            <a:r>
              <a:rPr lang="fr-FR" i="1" dirty="0" err="1" smtClean="0"/>
              <a:t>Météopole</a:t>
            </a:r>
            <a:r>
              <a:rPr lang="fr-FR" i="1" dirty="0" smtClean="0"/>
              <a:t>-flux)</a:t>
            </a:r>
          </a:p>
          <a:p>
            <a:pPr lvl="1">
              <a:buFont typeface="Arial" pitchFamily="34" charset="0"/>
              <a:buChar char="•"/>
            </a:pPr>
            <a:r>
              <a:rPr lang="fr-FR" i="1" dirty="0" smtClean="0"/>
              <a:t>	A. Brut, D. Lousteau (ICOS)</a:t>
            </a:r>
            <a:endParaRPr lang="fr-FR" i="1" dirty="0"/>
          </a:p>
        </p:txBody>
      </p:sp>
    </p:spTree>
  </p:cSld>
  <p:clrMapOvr>
    <a:masterClrMapping/>
  </p:clrMapOvr>
  <p:transition advTm="121125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 txBox="1">
            <a:spLocks/>
          </p:cNvSpPr>
          <p:nvPr/>
        </p:nvSpPr>
        <p:spPr>
          <a:xfrm>
            <a:off x="323528" y="-90264"/>
            <a:ext cx="86044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fr-FR" sz="32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Campagnes expérimentales</a:t>
            </a:r>
            <a:endParaRPr lang="fr-FR" sz="2400" dirty="0" smtClean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368152" y="946492"/>
            <a:ext cx="7380312" cy="17825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Image 17" descr="ICO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4" y="2348880"/>
            <a:ext cx="3934272" cy="3750038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35496" y="1412776"/>
            <a:ext cx="3804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Réseaux ICOS-</a:t>
            </a:r>
            <a:r>
              <a:rPr lang="fr-FR" dirty="0" err="1" smtClean="0">
                <a:solidFill>
                  <a:schemeClr val="accent5">
                    <a:lumMod val="50000"/>
                  </a:schemeClr>
                </a:solidFill>
              </a:rPr>
              <a:t>ecosystème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fr-FR" dirty="0" smtClean="0">
                <a:solidFill>
                  <a:schemeClr val="accent6">
                    <a:lumMod val="50000"/>
                  </a:schemeClr>
                </a:solidFill>
              </a:rPr>
              <a:t>Réseaux ACTRIS-FR</a:t>
            </a: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008646" y="2492896"/>
            <a:ext cx="1020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>
                    <a:lumMod val="50000"/>
                  </a:schemeClr>
                </a:solidFill>
              </a:rPr>
              <a:t>SIRTA</a:t>
            </a: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275905" y="5085184"/>
            <a:ext cx="1020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>
                    <a:lumMod val="50000"/>
                  </a:schemeClr>
                </a:solidFill>
              </a:rPr>
              <a:t>P2OA</a:t>
            </a: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26" name="Connecteur droit avec flèche 25"/>
          <p:cNvCxnSpPr/>
          <p:nvPr/>
        </p:nvCxnSpPr>
        <p:spPr>
          <a:xfrm>
            <a:off x="1512702" y="2924944"/>
            <a:ext cx="576064" cy="360040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>
          <a:xfrm>
            <a:off x="936638" y="5445224"/>
            <a:ext cx="576064" cy="144016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/>
          <p:nvPr/>
        </p:nvCxnSpPr>
        <p:spPr>
          <a:xfrm flipH="1" flipV="1">
            <a:off x="2016758" y="5517232"/>
            <a:ext cx="936104" cy="288032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4139952" y="1700808"/>
            <a:ext cx="44644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Trois campagnes de mesure pour caractériser les sites ACTRIS-FR où les comparaison </a:t>
            </a:r>
            <a:r>
              <a:rPr lang="fr-FR" dirty="0" err="1" smtClean="0"/>
              <a:t>Obs</a:t>
            </a:r>
            <a:r>
              <a:rPr lang="fr-FR" dirty="0" smtClean="0"/>
              <a:t>-Modèle sont faites.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2664830" y="5805264"/>
            <a:ext cx="1763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>
                    <a:lumMod val="50000"/>
                  </a:schemeClr>
                </a:solidFill>
              </a:rPr>
              <a:t>METEOPOLE</a:t>
            </a: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55" name="Groupe 54"/>
          <p:cNvGrpSpPr/>
          <p:nvPr/>
        </p:nvGrpSpPr>
        <p:grpSpPr>
          <a:xfrm>
            <a:off x="4464496" y="3056634"/>
            <a:ext cx="5004048" cy="3252686"/>
            <a:chOff x="3999834" y="2780928"/>
            <a:chExt cx="5667998" cy="4161406"/>
          </a:xfrm>
        </p:grpSpPr>
        <p:pic>
          <p:nvPicPr>
            <p:cNvPr id="40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48264" y="4365104"/>
              <a:ext cx="2520280" cy="2088232"/>
            </a:xfrm>
            <a:prstGeom prst="rect">
              <a:avLst/>
            </a:prstGeom>
            <a:noFill/>
            <a:ln w="9525" cap="flat">
              <a:noFill/>
              <a:round/>
              <a:headEnd/>
              <a:tailEnd/>
            </a:ln>
            <a:effectLst/>
          </p:spPr>
        </p:pic>
        <p:pic>
          <p:nvPicPr>
            <p:cNvPr id="44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27984" y="4365104"/>
              <a:ext cx="2520280" cy="2088232"/>
            </a:xfrm>
            <a:prstGeom prst="rect">
              <a:avLst/>
            </a:prstGeom>
            <a:noFill/>
            <a:ln w="9525" cap="flat">
              <a:noFill/>
              <a:round/>
              <a:headEnd/>
              <a:tailEnd/>
            </a:ln>
            <a:effectLst/>
          </p:spPr>
        </p:pic>
        <p:sp>
          <p:nvSpPr>
            <p:cNvPr id="45" name="Rectangle 44"/>
            <p:cNvSpPr/>
            <p:nvPr/>
          </p:nvSpPr>
          <p:spPr>
            <a:xfrm rot="1730904">
              <a:off x="3999834" y="3443386"/>
              <a:ext cx="1282452" cy="28792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6" name="Rectangle 45"/>
            <p:cNvSpPr/>
            <p:nvPr/>
          </p:nvSpPr>
          <p:spPr>
            <a:xfrm rot="1395345">
              <a:off x="7901658" y="4047676"/>
              <a:ext cx="1766174" cy="2894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652120" y="2780928"/>
              <a:ext cx="2664296" cy="1584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499992" y="4869160"/>
              <a:ext cx="2880320" cy="1584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50" name="Connecteur droit 49"/>
            <p:cNvCxnSpPr/>
            <p:nvPr/>
          </p:nvCxnSpPr>
          <p:spPr>
            <a:xfrm flipV="1">
              <a:off x="4499992" y="2780928"/>
              <a:ext cx="1152128" cy="2088232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52"/>
            <p:cNvCxnSpPr/>
            <p:nvPr/>
          </p:nvCxnSpPr>
          <p:spPr>
            <a:xfrm flipV="1">
              <a:off x="7380312" y="2780928"/>
              <a:ext cx="936104" cy="2088232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Tm="121125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 txBox="1">
            <a:spLocks/>
          </p:cNvSpPr>
          <p:nvPr/>
        </p:nvSpPr>
        <p:spPr>
          <a:xfrm>
            <a:off x="539552" y="-90264"/>
            <a:ext cx="86044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fr-FR" sz="3200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Méthodes de comparaison</a:t>
            </a:r>
            <a:endParaRPr lang="fr-FR" sz="2400" dirty="0" smtClean="0"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296144" y="946492"/>
            <a:ext cx="7380312" cy="17825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251520" y="1411029"/>
            <a:ext cx="835292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2000" dirty="0" smtClean="0"/>
              <a:t> Comparaison point à point OU en points décalés (climatologie des flux en France)</a:t>
            </a:r>
            <a:endParaRPr lang="fr-FR" sz="2000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ü"/>
            </a:pPr>
            <a:r>
              <a:rPr lang="fr-FR" sz="2000" dirty="0" smtClean="0">
                <a:sym typeface="Wingdings" pitchFamily="2" charset="2"/>
              </a:rPr>
              <a:t> Importance de l’historique sur la comparaison instantanée (humidité des sols,…)</a:t>
            </a:r>
          </a:p>
          <a:p>
            <a:pPr>
              <a:buFont typeface="Wingdings" pitchFamily="2" charset="2"/>
              <a:buChar char="ü"/>
            </a:pPr>
            <a:r>
              <a:rPr lang="fr-FR" sz="2000" dirty="0" smtClean="0">
                <a:sym typeface="Wingdings" pitchFamily="2" charset="2"/>
              </a:rPr>
              <a:t> Comparaison en termes normalisés (rapport de </a:t>
            </a:r>
            <a:r>
              <a:rPr lang="fr-FR" sz="2000" dirty="0" err="1" smtClean="0">
                <a:sym typeface="Wingdings" pitchFamily="2" charset="2"/>
              </a:rPr>
              <a:t>bowen</a:t>
            </a:r>
            <a:r>
              <a:rPr lang="fr-FR" sz="2000" dirty="0" smtClean="0">
                <a:sym typeface="Wingdings" pitchFamily="2" charset="2"/>
              </a:rPr>
              <a:t>, fraction </a:t>
            </a:r>
            <a:r>
              <a:rPr lang="fr-FR" sz="2000" dirty="0" err="1" smtClean="0">
                <a:sym typeface="Wingdings" pitchFamily="2" charset="2"/>
              </a:rPr>
              <a:t>évaporative</a:t>
            </a:r>
            <a:r>
              <a:rPr lang="fr-FR" sz="2000" dirty="0" smtClean="0">
                <a:sym typeface="Wingdings" pitchFamily="2" charset="2"/>
              </a:rPr>
              <a:t>, normalisation par Rn,…)</a:t>
            </a:r>
          </a:p>
          <a:p>
            <a:pPr>
              <a:buFont typeface="Wingdings" pitchFamily="2" charset="2"/>
              <a:buChar char="ü"/>
            </a:pPr>
            <a:r>
              <a:rPr lang="fr-FR" sz="2000" dirty="0" smtClean="0">
                <a:sym typeface="Wingdings" pitchFamily="2" charset="2"/>
              </a:rPr>
              <a:t> Méthode statistiques (intelligence artificielle, …)</a:t>
            </a:r>
          </a:p>
          <a:p>
            <a:pPr marL="0" lvl="1">
              <a:buFont typeface="Wingdings" pitchFamily="2" charset="2"/>
              <a:buChar char="ü"/>
            </a:pPr>
            <a:r>
              <a:rPr lang="fr-FR" sz="2000" dirty="0" smtClean="0">
                <a:sym typeface="Wingdings" pitchFamily="2" charset="2"/>
              </a:rPr>
              <a:t> Une proposition d’appliquer une méthode d’assimilation de l’humidité du sol  pour ajuster les </a:t>
            </a:r>
            <a:r>
              <a:rPr lang="fr-FR" sz="2000" dirty="0" err="1" smtClean="0">
                <a:sym typeface="Wingdings" pitchFamily="2" charset="2"/>
              </a:rPr>
              <a:t>modéles</a:t>
            </a:r>
            <a:r>
              <a:rPr lang="fr-FR" sz="2000" dirty="0" smtClean="0">
                <a:sym typeface="Wingdings" pitchFamily="2" charset="2"/>
              </a:rPr>
              <a:t> de surface (C Roman)</a:t>
            </a:r>
          </a:p>
          <a:p>
            <a:endParaRPr lang="fr-FR" sz="2000" dirty="0"/>
          </a:p>
        </p:txBody>
      </p:sp>
      <p:sp>
        <p:nvSpPr>
          <p:cNvPr id="29" name="ZoneTexte 28"/>
          <p:cNvSpPr txBox="1"/>
          <p:nvPr/>
        </p:nvSpPr>
        <p:spPr>
          <a:xfrm>
            <a:off x="323528" y="4365104"/>
            <a:ext cx="82809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i="1" dirty="0" smtClean="0"/>
              <a:t>Participants (à compléter):</a:t>
            </a:r>
          </a:p>
          <a:p>
            <a:pPr lvl="1">
              <a:buFont typeface="Arial" pitchFamily="34" charset="0"/>
              <a:buChar char="•"/>
            </a:pPr>
            <a:r>
              <a:rPr lang="fr-FR" sz="2000" i="1" dirty="0" smtClean="0"/>
              <a:t>	Frédérique </a:t>
            </a:r>
            <a:r>
              <a:rPr lang="fr-FR" sz="2000" i="1" dirty="0" err="1" smtClean="0"/>
              <a:t>Cheruy</a:t>
            </a:r>
            <a:r>
              <a:rPr lang="fr-FR" sz="2000" i="1" dirty="0" smtClean="0"/>
              <a:t> (LMD)</a:t>
            </a:r>
          </a:p>
          <a:p>
            <a:pPr lvl="1">
              <a:buFont typeface="Arial" pitchFamily="34" charset="0"/>
              <a:buChar char="•"/>
            </a:pPr>
            <a:r>
              <a:rPr lang="fr-FR" sz="2000" i="1" dirty="0" smtClean="0"/>
              <a:t>	Carlos Roman , Fabienne </a:t>
            </a:r>
            <a:r>
              <a:rPr lang="fr-FR" sz="2000" i="1" dirty="0" err="1" smtClean="0"/>
              <a:t>Lohou</a:t>
            </a:r>
            <a:r>
              <a:rPr lang="fr-FR" sz="2000" i="1" dirty="0" smtClean="0"/>
              <a:t>, Marie </a:t>
            </a:r>
            <a:r>
              <a:rPr lang="fr-FR" sz="2000" i="1" dirty="0" err="1" smtClean="0"/>
              <a:t>Lothon</a:t>
            </a:r>
            <a:r>
              <a:rPr lang="fr-FR" sz="2000" i="1" dirty="0" smtClean="0"/>
              <a:t> (LA)</a:t>
            </a:r>
          </a:p>
          <a:p>
            <a:pPr lvl="1">
              <a:buFont typeface="Arial" pitchFamily="34" charset="0"/>
              <a:buChar char="•"/>
            </a:pPr>
            <a:r>
              <a:rPr lang="fr-FR" sz="2000" i="1" dirty="0" smtClean="0"/>
              <a:t>	Guylaine Canut, William Maurel, Eric </a:t>
            </a:r>
            <a:r>
              <a:rPr lang="fr-FR" sz="2000" i="1" dirty="0" err="1" smtClean="0"/>
              <a:t>Bazile</a:t>
            </a:r>
            <a:r>
              <a:rPr lang="fr-FR" sz="2000" i="1" dirty="0" smtClean="0"/>
              <a:t>, Yann </a:t>
            </a:r>
            <a:r>
              <a:rPr lang="fr-FR" sz="2000" i="1" dirty="0" err="1" smtClean="0"/>
              <a:t>Seity</a:t>
            </a:r>
            <a:r>
              <a:rPr lang="fr-FR" sz="2000" i="1" dirty="0" smtClean="0"/>
              <a:t> (CNRM)</a:t>
            </a:r>
          </a:p>
          <a:p>
            <a:pPr lvl="1">
              <a:buFont typeface="Arial" pitchFamily="34" charset="0"/>
              <a:buChar char="•"/>
            </a:pPr>
            <a:r>
              <a:rPr lang="fr-FR" sz="2000" i="1" dirty="0" smtClean="0"/>
              <a:t>	</a:t>
            </a:r>
            <a:r>
              <a:rPr lang="fr-FR" sz="2000" i="1" dirty="0" err="1" smtClean="0"/>
              <a:t>Who</a:t>
            </a:r>
            <a:r>
              <a:rPr lang="fr-FR" sz="2000" i="1" dirty="0" smtClean="0"/>
              <a:t> </a:t>
            </a:r>
            <a:r>
              <a:rPr lang="fr-FR" sz="2000" i="1" dirty="0" err="1" smtClean="0"/>
              <a:t>else</a:t>
            </a:r>
            <a:r>
              <a:rPr lang="fr-FR" sz="2000" i="1" dirty="0" smtClean="0"/>
              <a:t>?</a:t>
            </a:r>
            <a:endParaRPr lang="fr-FR" sz="2000" i="1" dirty="0"/>
          </a:p>
        </p:txBody>
      </p:sp>
    </p:spTree>
    <p:custDataLst>
      <p:tags r:id="rId1"/>
    </p:custDataLst>
  </p:cSld>
  <p:clrMapOvr>
    <a:masterClrMapping/>
  </p:clrMapOvr>
  <p:transition advTm="179859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 txBox="1">
            <a:spLocks/>
          </p:cNvSpPr>
          <p:nvPr/>
        </p:nvSpPr>
        <p:spPr>
          <a:xfrm>
            <a:off x="539552" y="-90264"/>
            <a:ext cx="86044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fr-FR" sz="3200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Tests </a:t>
            </a:r>
            <a:r>
              <a:rPr lang="fr-FR" sz="3200" dirty="0" err="1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paramétrisations</a:t>
            </a:r>
            <a:endParaRPr lang="fr-FR" sz="2400" dirty="0" smtClean="0">
              <a:solidFill>
                <a:schemeClr val="accent3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296144" y="946492"/>
            <a:ext cx="7380312" cy="17825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251520" y="1628800"/>
            <a:ext cx="784887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fr-FR" dirty="0" smtClean="0"/>
              <a:t>Rugosité, coefficients d’échanges, humidité du sol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Tester plusieurs </a:t>
            </a:r>
            <a:r>
              <a:rPr lang="fr-FR" dirty="0" err="1" smtClean="0"/>
              <a:t>paramétrisations</a:t>
            </a:r>
            <a:r>
              <a:rPr lang="fr-FR" dirty="0" smtClean="0"/>
              <a:t> des sols dans les modèles</a:t>
            </a:r>
          </a:p>
          <a:p>
            <a:pPr lvl="1"/>
            <a:r>
              <a:rPr lang="fr-FR" dirty="0" smtClean="0"/>
              <a:t>(NOAH, SURFEX, …)</a:t>
            </a:r>
          </a:p>
          <a:p>
            <a:pPr lvl="1"/>
            <a:r>
              <a:rPr lang="fr-FR" dirty="0" smtClean="0"/>
              <a:t>Occupation des sols (</a:t>
            </a:r>
            <a:r>
              <a:rPr lang="fr-FR" dirty="0" err="1" smtClean="0"/>
              <a:t>tiles</a:t>
            </a:r>
            <a:r>
              <a:rPr lang="fr-FR" dirty="0" smtClean="0"/>
              <a:t>) versus humidité du sol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Retou</a:t>
            </a:r>
            <a:r>
              <a:rPr lang="fr-FR" dirty="0" smtClean="0"/>
              <a:t>r à la signification/représentation/écriture du flux de surfa ce (F </a:t>
            </a:r>
            <a:r>
              <a:rPr lang="fr-FR" dirty="0" err="1" smtClean="0"/>
              <a:t>Couvreux</a:t>
            </a:r>
            <a:r>
              <a:rPr lang="fr-FR" dirty="0" smtClean="0"/>
              <a:t>): une loi </a:t>
            </a:r>
            <a:r>
              <a:rPr lang="fr-FR" dirty="0" err="1" smtClean="0"/>
              <a:t>bulk</a:t>
            </a:r>
            <a:r>
              <a:rPr lang="fr-FR" dirty="0" smtClean="0"/>
              <a:t> (est-elle adaptée à une restitution instantanée des flux ?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</p:txBody>
      </p:sp>
    </p:spTree>
    <p:custDataLst>
      <p:tags r:id="rId1"/>
    </p:custDataLst>
  </p:cSld>
  <p:clrMapOvr>
    <a:masterClrMapping/>
  </p:clrMapOvr>
  <p:transition advTm="179859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 txBox="1">
            <a:spLocks/>
          </p:cNvSpPr>
          <p:nvPr/>
        </p:nvSpPr>
        <p:spPr>
          <a:xfrm>
            <a:off x="539552" y="-90264"/>
            <a:ext cx="86044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fr-FR" sz="3200" dirty="0" smtClean="0">
                <a:solidFill>
                  <a:schemeClr val="tx2"/>
                </a:solidFill>
                <a:latin typeface="Comic Sans MS" pitchFamily="66" charset="0"/>
              </a:rPr>
              <a:t>Calendrier - Financement</a:t>
            </a:r>
            <a:endParaRPr lang="fr-FR" sz="2400" dirty="0" smtClean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296144" y="946492"/>
            <a:ext cx="7380312" cy="17825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/>
          <p:cNvSpPr txBox="1"/>
          <p:nvPr/>
        </p:nvSpPr>
        <p:spPr>
          <a:xfrm>
            <a:off x="251520" y="1628800"/>
            <a:ext cx="46085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fr-FR" dirty="0" smtClean="0"/>
              <a:t> </a:t>
            </a:r>
            <a:r>
              <a:rPr lang="fr-FR" dirty="0" err="1" smtClean="0"/>
              <a:t>Mai-Octobre</a:t>
            </a:r>
            <a:r>
              <a:rPr lang="fr-FR" dirty="0" smtClean="0"/>
              <a:t> 2018: possibilité de faire une première campagne de mesure  à la </a:t>
            </a:r>
            <a:r>
              <a:rPr lang="fr-FR" dirty="0" err="1" smtClean="0"/>
              <a:t>Météopole</a:t>
            </a:r>
            <a:r>
              <a:rPr lang="fr-FR" dirty="0" smtClean="0"/>
              <a:t>-flux</a:t>
            </a:r>
          </a:p>
          <a:p>
            <a:pPr>
              <a:buFont typeface="Wingdings" pitchFamily="2" charset="2"/>
              <a:buChar char="ü"/>
            </a:pPr>
            <a:endParaRPr lang="fr-FR" dirty="0" smtClean="0"/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 Mai 2019- mai 2020: campagne de mesure au </a:t>
            </a:r>
            <a:r>
              <a:rPr lang="fr-FR" dirty="0" smtClean="0"/>
              <a:t>CRA/P2OA avec collaborations élargies</a:t>
            </a:r>
          </a:p>
          <a:p>
            <a:endParaRPr lang="fr-FR" dirty="0" smtClean="0"/>
          </a:p>
          <a:p>
            <a:pPr>
              <a:buFont typeface="Wingdings" pitchFamily="2" charset="2"/>
              <a:buChar char="ü"/>
            </a:pPr>
            <a:endParaRPr lang="fr-FR" dirty="0" smtClean="0"/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 </a:t>
            </a:r>
            <a:r>
              <a:rPr lang="fr-FR" dirty="0" smtClean="0"/>
              <a:t>2021: Campagne </a:t>
            </a:r>
            <a:r>
              <a:rPr lang="fr-FR" dirty="0" smtClean="0"/>
              <a:t>de mesures au SIRTA</a:t>
            </a:r>
            <a:endParaRPr lang="fr-FR" dirty="0"/>
          </a:p>
        </p:txBody>
      </p:sp>
      <p:sp>
        <p:nvSpPr>
          <p:cNvPr id="34" name="ZoneTexte 33"/>
          <p:cNvSpPr txBox="1"/>
          <p:nvPr/>
        </p:nvSpPr>
        <p:spPr>
          <a:xfrm>
            <a:off x="5220072" y="177281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1"/>
                </a:solidFill>
              </a:rPr>
              <a:t>Financement ACTRIS-FR (PIA3)</a:t>
            </a: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220072" y="270892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1"/>
                </a:solidFill>
              </a:rPr>
              <a:t>Demande LEFE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827584" y="5085184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accent1"/>
                </a:solidFill>
              </a:rPr>
              <a:t>Demande ANR pour le projet dans son ensemble, thèses/</a:t>
            </a:r>
            <a:r>
              <a:rPr lang="fr-FR" b="1" dirty="0" err="1" smtClean="0">
                <a:solidFill>
                  <a:schemeClr val="accent1"/>
                </a:solidFill>
              </a:rPr>
              <a:t>postdoc</a:t>
            </a:r>
            <a:r>
              <a:rPr lang="fr-FR" b="1" dirty="0" smtClean="0">
                <a:solidFill>
                  <a:schemeClr val="accent1"/>
                </a:solidFill>
              </a:rPr>
              <a:t> pour les trois étapes méthodologie/exploitation campagnes/tests </a:t>
            </a:r>
            <a:r>
              <a:rPr lang="fr-FR" b="1" dirty="0" err="1" smtClean="0">
                <a:solidFill>
                  <a:schemeClr val="accent1"/>
                </a:solidFill>
              </a:rPr>
              <a:t>paramétrisations</a:t>
            </a:r>
            <a:endParaRPr lang="fr-FR" b="1" dirty="0" smtClean="0">
              <a:solidFill>
                <a:schemeClr val="accent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Tm="179859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 txBox="1">
            <a:spLocks/>
          </p:cNvSpPr>
          <p:nvPr/>
        </p:nvSpPr>
        <p:spPr>
          <a:xfrm>
            <a:off x="395536" y="260648"/>
            <a:ext cx="86044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fr-FR" sz="3200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Nom du projet… le concours est ouvert!</a:t>
            </a:r>
            <a:endParaRPr lang="fr-FR" sz="2400" dirty="0" smtClean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15616" y="1522556"/>
            <a:ext cx="7380312" cy="17825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0" y="2204864"/>
            <a:ext cx="896448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sz="2800" b="1" u="sng" dirty="0" smtClean="0"/>
              <a:t>Déjà en </a:t>
            </a:r>
            <a:r>
              <a:rPr lang="en-US" sz="2800" b="1" u="sng" dirty="0" err="1" smtClean="0"/>
              <a:t>compétition</a:t>
            </a:r>
            <a:r>
              <a:rPr lang="en-US" sz="2800" b="1" u="sng" dirty="0" smtClean="0"/>
              <a:t>:</a:t>
            </a:r>
            <a:r>
              <a:rPr lang="fr-FR" sz="2800" dirty="0" smtClean="0"/>
              <a:t> </a:t>
            </a:r>
          </a:p>
          <a:p>
            <a:pPr lvl="1"/>
            <a:r>
              <a:rPr lang="fr-FR" dirty="0" smtClean="0"/>
              <a:t>MODOBS 	</a:t>
            </a:r>
            <a:r>
              <a:rPr lang="fr-FR" dirty="0" smtClean="0">
                <a:sym typeface="Wingdings" pitchFamily="2" charset="2"/>
              </a:rPr>
              <a:t></a:t>
            </a:r>
            <a:r>
              <a:rPr lang="fr-FR" dirty="0" err="1" smtClean="0"/>
              <a:t>MODdel</a:t>
            </a:r>
            <a:r>
              <a:rPr lang="fr-FR" dirty="0" smtClean="0"/>
              <a:t> and </a:t>
            </a:r>
            <a:r>
              <a:rPr lang="fr-FR" dirty="0" err="1" smtClean="0"/>
              <a:t>OBServation</a:t>
            </a:r>
            <a:r>
              <a:rPr lang="fr-FR" dirty="0" smtClean="0"/>
              <a:t> for surface </a:t>
            </a:r>
            <a:r>
              <a:rPr lang="fr-FR" dirty="0" err="1" smtClean="0"/>
              <a:t>atmosphere</a:t>
            </a:r>
            <a:r>
              <a:rPr lang="fr-FR" dirty="0" smtClean="0"/>
              <a:t> interaction </a:t>
            </a:r>
            <a:r>
              <a:rPr lang="fr-FR" dirty="0" err="1" smtClean="0"/>
              <a:t>project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>MODOP	</a:t>
            </a:r>
            <a:r>
              <a:rPr lang="fr-FR" dirty="0" smtClean="0">
                <a:sym typeface="Wingdings" pitchFamily="2" charset="2"/>
              </a:rPr>
              <a:t></a:t>
            </a:r>
            <a:r>
              <a:rPr lang="fr-FR" dirty="0" err="1" smtClean="0"/>
              <a:t>MODdel</a:t>
            </a:r>
            <a:r>
              <a:rPr lang="fr-FR" dirty="0" smtClean="0"/>
              <a:t> and </a:t>
            </a:r>
            <a:r>
              <a:rPr lang="fr-FR" dirty="0" err="1" smtClean="0"/>
              <a:t>OBServation</a:t>
            </a:r>
            <a:r>
              <a:rPr lang="fr-FR" dirty="0" smtClean="0"/>
              <a:t> for surface </a:t>
            </a:r>
            <a:r>
              <a:rPr lang="fr-FR" dirty="0" err="1" smtClean="0"/>
              <a:t>atmosphere</a:t>
            </a:r>
            <a:r>
              <a:rPr lang="fr-FR" dirty="0" smtClean="0"/>
              <a:t> interaction Project </a:t>
            </a:r>
            <a:br>
              <a:rPr lang="fr-FR" dirty="0" smtClean="0"/>
            </a:br>
            <a:r>
              <a:rPr lang="fr-FR" dirty="0" smtClean="0">
                <a:solidFill>
                  <a:srgbClr val="FF0000"/>
                </a:solidFill>
              </a:rPr>
              <a:t>MOSAI</a:t>
            </a:r>
            <a:r>
              <a:rPr lang="fr-FR" dirty="0" smtClean="0"/>
              <a:t>	</a:t>
            </a:r>
            <a:r>
              <a:rPr lang="fr-FR" dirty="0" smtClean="0">
                <a:sym typeface="Wingdings" pitchFamily="2" charset="2"/>
              </a:rPr>
              <a:t></a:t>
            </a:r>
            <a:r>
              <a:rPr lang="fr-FR" dirty="0" smtClean="0"/>
              <a:t> Model and Observation for Surface/</a:t>
            </a:r>
            <a:r>
              <a:rPr lang="fr-FR" dirty="0" err="1" smtClean="0"/>
              <a:t>Atmosphere</a:t>
            </a:r>
            <a:r>
              <a:rPr lang="fr-FR" dirty="0" smtClean="0"/>
              <a:t> Interaction </a:t>
            </a:r>
            <a:br>
              <a:rPr lang="fr-FR" dirty="0" smtClean="0"/>
            </a:br>
            <a:r>
              <a:rPr lang="fr-FR" dirty="0" smtClean="0"/>
              <a:t>SAIMO	</a:t>
            </a:r>
            <a:r>
              <a:rPr lang="fr-FR" dirty="0" smtClean="0">
                <a:sym typeface="Wingdings" pitchFamily="2" charset="2"/>
              </a:rPr>
              <a:t></a:t>
            </a:r>
            <a:r>
              <a:rPr lang="fr-FR" dirty="0" smtClean="0"/>
              <a:t> Surface </a:t>
            </a:r>
            <a:r>
              <a:rPr lang="fr-FR" dirty="0" err="1" smtClean="0"/>
              <a:t>Atmosphere</a:t>
            </a:r>
            <a:r>
              <a:rPr lang="fr-FR" dirty="0" smtClean="0"/>
              <a:t> Interaction: </a:t>
            </a:r>
            <a:r>
              <a:rPr lang="fr-FR" dirty="0" err="1" smtClean="0"/>
              <a:t>Modelling</a:t>
            </a:r>
            <a:r>
              <a:rPr lang="fr-FR" dirty="0" smtClean="0"/>
              <a:t> and Observation </a:t>
            </a:r>
            <a:br>
              <a:rPr lang="fr-FR" dirty="0" smtClean="0"/>
            </a:br>
            <a:r>
              <a:rPr lang="fr-FR" dirty="0" smtClean="0"/>
              <a:t>OSAIM	</a:t>
            </a:r>
            <a:r>
              <a:rPr lang="fr-FR" dirty="0" smtClean="0">
                <a:sym typeface="Wingdings" pitchFamily="2" charset="2"/>
              </a:rPr>
              <a:t></a:t>
            </a:r>
            <a:r>
              <a:rPr lang="fr-FR" dirty="0" smtClean="0"/>
              <a:t>Observation for Surface </a:t>
            </a:r>
            <a:r>
              <a:rPr lang="fr-FR" dirty="0" err="1" smtClean="0"/>
              <a:t>Atmos</a:t>
            </a:r>
            <a:r>
              <a:rPr lang="fr-FR" dirty="0" smtClean="0"/>
              <a:t> </a:t>
            </a:r>
            <a:r>
              <a:rPr lang="fr-FR" dirty="0" err="1" smtClean="0"/>
              <a:t>Interac</a:t>
            </a:r>
            <a:r>
              <a:rPr lang="fr-FR" dirty="0" smtClean="0"/>
              <a:t> </a:t>
            </a:r>
            <a:r>
              <a:rPr lang="fr-FR" dirty="0" err="1" smtClean="0"/>
              <a:t>Modelling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>SUHOM	</a:t>
            </a:r>
            <a:r>
              <a:rPr lang="fr-FR" dirty="0" smtClean="0">
                <a:sym typeface="Wingdings" pitchFamily="2" charset="2"/>
              </a:rPr>
              <a:t></a:t>
            </a:r>
            <a:r>
              <a:rPr lang="fr-FR" dirty="0" smtClean="0"/>
              <a:t> </a:t>
            </a:r>
            <a:r>
              <a:rPr lang="fr-FR" dirty="0" err="1" smtClean="0"/>
              <a:t>SUrface</a:t>
            </a:r>
            <a:r>
              <a:rPr lang="fr-FR" dirty="0" smtClean="0"/>
              <a:t> </a:t>
            </a:r>
            <a:r>
              <a:rPr lang="fr-FR" dirty="0" err="1" smtClean="0"/>
              <a:t>Heterogeneities</a:t>
            </a:r>
            <a:r>
              <a:rPr lang="fr-FR" dirty="0" smtClean="0"/>
              <a:t> in Observation and </a:t>
            </a:r>
            <a:r>
              <a:rPr lang="fr-FR" dirty="0" err="1" smtClean="0"/>
              <a:t>Models</a:t>
            </a:r>
            <a:r>
              <a:rPr lang="fr-FR" dirty="0" smtClean="0"/>
              <a:t> ou renversé SHOMP	</a:t>
            </a:r>
            <a:r>
              <a:rPr lang="fr-FR" dirty="0" smtClean="0">
                <a:sym typeface="Wingdings" pitchFamily="2" charset="2"/>
              </a:rPr>
              <a:t></a:t>
            </a:r>
            <a:r>
              <a:rPr lang="fr-FR" dirty="0" smtClean="0"/>
              <a:t>Surface </a:t>
            </a:r>
            <a:r>
              <a:rPr lang="fr-FR" dirty="0" err="1" smtClean="0"/>
              <a:t>Heterogeneity</a:t>
            </a:r>
            <a:r>
              <a:rPr lang="fr-FR" dirty="0" smtClean="0"/>
              <a:t> Observations for </a:t>
            </a:r>
            <a:r>
              <a:rPr lang="fr-FR" dirty="0" err="1" smtClean="0"/>
              <a:t>Models</a:t>
            </a:r>
            <a:r>
              <a:rPr lang="fr-FR" dirty="0" smtClean="0"/>
              <a:t> </a:t>
            </a:r>
            <a:r>
              <a:rPr lang="fr-FR" dirty="0" err="1" smtClean="0"/>
              <a:t>Parametrisations</a:t>
            </a:r>
            <a:r>
              <a:rPr lang="fr-FR" dirty="0" smtClean="0"/>
              <a:t> </a:t>
            </a:r>
            <a:endParaRPr lang="en-US" b="1" u="sng" dirty="0" smtClean="0"/>
          </a:p>
          <a:p>
            <a:pPr lvl="1"/>
            <a:endParaRPr lang="en-US" b="1" u="sng" dirty="0" smtClean="0"/>
          </a:p>
          <a:p>
            <a:pPr lvl="1" algn="ctr"/>
            <a:endParaRPr lang="en-US" dirty="0" smtClean="0"/>
          </a:p>
        </p:txBody>
      </p:sp>
    </p:spTree>
  </p:cSld>
  <p:clrMapOvr>
    <a:masterClrMapping/>
  </p:clrMapOvr>
  <p:transition advTm="121125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8|68.9|3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8|68.9|3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8|68.9|32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829</TotalTime>
  <Words>602</Words>
  <Application>Microsoft Office PowerPoint</Application>
  <PresentationFormat>Affichage à l'écran (4:3)</PresentationFormat>
  <Paragraphs>116</Paragraphs>
  <Slides>12</Slides>
  <Notes>0</Notes>
  <HiddenSlides>1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Fabienne Lohou</dc:creator>
  <cp:lastModifiedBy>Fabienne Lohou</cp:lastModifiedBy>
  <cp:revision>31</cp:revision>
  <dcterms:created xsi:type="dcterms:W3CDTF">2017-11-07T21:34:01Z</dcterms:created>
  <dcterms:modified xsi:type="dcterms:W3CDTF">2018-02-12T08:02:08Z</dcterms:modified>
</cp:coreProperties>
</file>